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Inter Tight Medium"/>
      <p:regular r:id="rId39"/>
      <p:bold r:id="rId40"/>
      <p:italic r:id="rId41"/>
      <p:boldItalic r:id="rId42"/>
    </p:embeddedFont>
    <p:embeddedFont>
      <p:font typeface="Inter"/>
      <p:regular r:id="rId43"/>
      <p:bold r:id="rId44"/>
      <p:italic r:id="rId45"/>
      <p:boldItalic r:id="rId46"/>
    </p:embeddedFont>
    <p:embeddedFont>
      <p:font typeface="Inter Tight"/>
      <p:regular r:id="rId47"/>
      <p:bold r:id="rId48"/>
      <p:italic r:id="rId49"/>
      <p:boldItalic r:id="rId50"/>
    </p:embeddedFont>
    <p:embeddedFont>
      <p:font typeface="Inter Tight ExtraBold"/>
      <p:bold r:id="rId51"/>
      <p:boldItalic r:id="rId52"/>
    </p:embeddedFont>
    <p:embeddedFont>
      <p:font typeface="Inter Tight SemiBol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Medium-bold.fntdata"/><Relationship Id="rId42" Type="http://schemas.openxmlformats.org/officeDocument/2006/relationships/font" Target="fonts/InterTightMedium-boldItalic.fntdata"/><Relationship Id="rId41" Type="http://schemas.openxmlformats.org/officeDocument/2006/relationships/font" Target="fonts/InterTightMedium-italic.fntdata"/><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Inter-boldItalic.fntdata"/><Relationship Id="rId45" Type="http://schemas.openxmlformats.org/officeDocument/2006/relationships/font" Target="fonts/Int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Tight-bold.fntdata"/><Relationship Id="rId47" Type="http://schemas.openxmlformats.org/officeDocument/2006/relationships/font" Target="fonts/InterTight-regular.fntdata"/><Relationship Id="rId49" Type="http://schemas.openxmlformats.org/officeDocument/2006/relationships/font" Target="fonts/InterT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nterTightMedium-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TightExtraBold-bold.fntdata"/><Relationship Id="rId50" Type="http://schemas.openxmlformats.org/officeDocument/2006/relationships/font" Target="fonts/InterTight-boldItalic.fntdata"/><Relationship Id="rId53" Type="http://schemas.openxmlformats.org/officeDocument/2006/relationships/font" Target="fonts/InterTightSemiBold-regular.fntdata"/><Relationship Id="rId52" Type="http://schemas.openxmlformats.org/officeDocument/2006/relationships/font" Target="fonts/InterTightExtraBold-boldItalic.fntdata"/><Relationship Id="rId11" Type="http://schemas.openxmlformats.org/officeDocument/2006/relationships/slide" Target="slides/slide5.xml"/><Relationship Id="rId55" Type="http://schemas.openxmlformats.org/officeDocument/2006/relationships/font" Target="fonts/InterTightSemiBold-italic.fntdata"/><Relationship Id="rId10" Type="http://schemas.openxmlformats.org/officeDocument/2006/relationships/slide" Target="slides/slide4.xml"/><Relationship Id="rId54" Type="http://schemas.openxmlformats.org/officeDocument/2006/relationships/font" Target="fonts/InterTightSemiBold-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InterTight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bcabf66b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3bcabf66b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3bcabf66b9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1c9a7f13c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1c9a7f13c_0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f1c9a7f13c_0_2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ea4248c6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ea4248c6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ea4248c6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ea4248c6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598cb7333_0_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598cb7333_0_10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4598cb7333_0_10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65ccab6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65ccab6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65ccab6c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65ccab6c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598cb7333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598cb7333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598cb7333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598cb7333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65ccab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65ccab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4598cb7333_0_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4598cb7333_0_9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4598cb7333_0_9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1c9a7f1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1c9a7f13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f1c9a7f13c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ec0ebad4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eec0ebad4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eec0ebad4e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598cb7333_0_9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598cb7333_0_9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Salt has other purposes too: ensures zkLogin is non-custodial (OP can’t control account), unlinkability between different accounts of a user</a:t>
            </a:r>
            <a:endParaRPr/>
          </a:p>
        </p:txBody>
      </p:sp>
      <p:sp>
        <p:nvSpPr>
          <p:cNvPr id="446" name="Google Shape;446;g24598cb7333_0_9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598cb7333_0_1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598cb7333_0_10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598cb7333_0_10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3d8a593150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3d8a593150_0_2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3d8a593150_0_2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80ae6568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80ae6568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dea4248c6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dea4248c6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dea4248c6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dea4248c6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a73d495207_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a73d495207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eb20f98b9a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eb20f98b9a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eb20f98b9a_0_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598cb7333_0_20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598cb7333_0_20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4598cb7333_0_20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1c9a7f13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1c9a7f13c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f1c9a7f13c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dea4248c6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dea4248c6b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dea4248c6b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b20f98b9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b20f98b9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eb20f98b9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eb20f98b9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1c9a7f13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1c9a7f13c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1f1c9a7f13c_0_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1c9a7f13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1c9a7f13c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f1c9a7f13c_0_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1c9a7f13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1c9a7f13c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f1c9a7f13c_0_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1c9a7f13c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1c9a7f13c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f1c9a7f13c_0_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1c9a7f13c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1c9a7f13c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f1c9a7f13c_0_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598cb7333_0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598cb7333_0_4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4598cb7333_0_4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gif"/><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gif"/><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 Id="rId3" Type="http://schemas.openxmlformats.org/officeDocument/2006/relationships/image" Target="../media/image5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5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gi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gi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gif"/><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28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52" name="Google Shape;52;p13"/>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1200"/>
              </a:spcBef>
              <a:spcAft>
                <a:spcPts val="0"/>
              </a:spcAft>
              <a:buClr>
                <a:schemeClr val="dk2"/>
              </a:buClr>
              <a:buSzPts val="1500"/>
              <a:buNone/>
              <a:defRPr sz="1500">
                <a:solidFill>
                  <a:schemeClr val="dk2"/>
                </a:solidFill>
              </a:defRPr>
            </a:lvl5pPr>
            <a:lvl6pPr lvl="5" rtl="0" algn="r">
              <a:lnSpc>
                <a:spcPct val="90000"/>
              </a:lnSpc>
              <a:spcBef>
                <a:spcPts val="1200"/>
              </a:spcBef>
              <a:spcAft>
                <a:spcPts val="0"/>
              </a:spcAft>
              <a:buClr>
                <a:schemeClr val="dk2"/>
              </a:buClr>
              <a:buSzPts val="1500"/>
              <a:buNone/>
              <a:defRPr sz="1500">
                <a:solidFill>
                  <a:schemeClr val="dk2"/>
                </a:solidFill>
              </a:defRPr>
            </a:lvl6pPr>
            <a:lvl7pPr lvl="6" rtl="0" algn="r">
              <a:lnSpc>
                <a:spcPct val="90000"/>
              </a:lnSpc>
              <a:spcBef>
                <a:spcPts val="1200"/>
              </a:spcBef>
              <a:spcAft>
                <a:spcPts val="0"/>
              </a:spcAft>
              <a:buClr>
                <a:schemeClr val="dk2"/>
              </a:buClr>
              <a:buSzPts val="1500"/>
              <a:buNone/>
              <a:defRPr sz="1500">
                <a:solidFill>
                  <a:schemeClr val="dk2"/>
                </a:solidFill>
              </a:defRPr>
            </a:lvl7pPr>
            <a:lvl8pPr lvl="7" rtl="0" algn="r">
              <a:lnSpc>
                <a:spcPct val="90000"/>
              </a:lnSpc>
              <a:spcBef>
                <a:spcPts val="1200"/>
              </a:spcBef>
              <a:spcAft>
                <a:spcPts val="0"/>
              </a:spcAft>
              <a:buClr>
                <a:schemeClr val="dk2"/>
              </a:buClr>
              <a:buSzPts val="1500"/>
              <a:buNone/>
              <a:defRPr sz="1500">
                <a:solidFill>
                  <a:schemeClr val="dk2"/>
                </a:solidFill>
              </a:defRPr>
            </a:lvl8pPr>
            <a:lvl9pPr lvl="8" rtl="0"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53" name="Shape 53"/>
        <p:cNvGrpSpPr/>
        <p:nvPr/>
      </p:nvGrpSpPr>
      <p:grpSpPr>
        <a:xfrm>
          <a:off x="0" y="0"/>
          <a:ext cx="0" cy="0"/>
          <a:chOff x="0" y="0"/>
          <a:chExt cx="0" cy="0"/>
        </a:xfrm>
      </p:grpSpPr>
      <p:pic>
        <p:nvPicPr>
          <p:cNvPr descr="Shape, circle&#10;&#10;Description automatically generated" id="54" name="Google Shape;54;p14"/>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55" name="Google Shape;55;p14"/>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56" name="Google Shape;56;p1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17500" lvl="2" marL="1371600" rtl="0" algn="l">
              <a:lnSpc>
                <a:spcPct val="90000"/>
              </a:lnSpc>
              <a:spcBef>
                <a:spcPts val="1600"/>
              </a:spcBef>
              <a:spcAft>
                <a:spcPts val="0"/>
              </a:spcAft>
              <a:buClr>
                <a:schemeClr val="lt1"/>
              </a:buClr>
              <a:buSzPts val="1400"/>
              <a:buChar char="■"/>
              <a:defRPr>
                <a:solidFill>
                  <a:schemeClr val="lt1"/>
                </a:solidFill>
              </a:defRPr>
            </a:lvl3pPr>
            <a:lvl4pPr indent="-317500" lvl="3" marL="1828800" rtl="0" algn="l">
              <a:lnSpc>
                <a:spcPct val="90000"/>
              </a:lnSpc>
              <a:spcBef>
                <a:spcPts val="1600"/>
              </a:spcBef>
              <a:spcAft>
                <a:spcPts val="0"/>
              </a:spcAft>
              <a:buClr>
                <a:schemeClr val="lt1"/>
              </a:buClr>
              <a:buSzPts val="1400"/>
              <a:buChar char="●"/>
              <a:defRPr>
                <a:solidFill>
                  <a:schemeClr val="lt1"/>
                </a:solidFill>
              </a:defRPr>
            </a:lvl4pPr>
            <a:lvl5pPr indent="-317500" lvl="4" marL="2286000" rtl="0" algn="l">
              <a:lnSpc>
                <a:spcPct val="90000"/>
              </a:lnSpc>
              <a:spcBef>
                <a:spcPts val="1600"/>
              </a:spcBef>
              <a:spcAft>
                <a:spcPts val="0"/>
              </a:spcAft>
              <a:buClr>
                <a:schemeClr val="lt1"/>
              </a:buClr>
              <a:buSzPts val="1400"/>
              <a:buChar char="○"/>
              <a:defRPr>
                <a:solidFill>
                  <a:schemeClr val="lt1"/>
                </a:solidFill>
              </a:defRPr>
            </a:lvl5pPr>
            <a:lvl6pPr indent="-317500" lvl="5" marL="2743200" rtl="0" algn="l">
              <a:lnSpc>
                <a:spcPct val="90000"/>
              </a:lnSpc>
              <a:spcBef>
                <a:spcPts val="1600"/>
              </a:spcBef>
              <a:spcAft>
                <a:spcPts val="0"/>
              </a:spcAft>
              <a:buClr>
                <a:schemeClr val="lt1"/>
              </a:buClr>
              <a:buSzPts val="1400"/>
              <a:buChar char="■"/>
              <a:defRPr>
                <a:solidFill>
                  <a:schemeClr val="lt1"/>
                </a:solidFill>
              </a:defRPr>
            </a:lvl6pPr>
            <a:lvl7pPr indent="-317500" lvl="6" marL="3200400" rtl="0" algn="l">
              <a:lnSpc>
                <a:spcPct val="90000"/>
              </a:lnSpc>
              <a:spcBef>
                <a:spcPts val="1600"/>
              </a:spcBef>
              <a:spcAft>
                <a:spcPts val="0"/>
              </a:spcAft>
              <a:buClr>
                <a:schemeClr val="lt1"/>
              </a:buClr>
              <a:buSzPts val="1400"/>
              <a:buChar char="●"/>
              <a:defRPr>
                <a:solidFill>
                  <a:schemeClr val="lt1"/>
                </a:solidFill>
              </a:defRPr>
            </a:lvl7pPr>
            <a:lvl8pPr indent="-317500" lvl="7" marL="3657600" rtl="0" algn="l">
              <a:lnSpc>
                <a:spcPct val="90000"/>
              </a:lnSpc>
              <a:spcBef>
                <a:spcPts val="1600"/>
              </a:spcBef>
              <a:spcAft>
                <a:spcPts val="0"/>
              </a:spcAft>
              <a:buClr>
                <a:schemeClr val="lt1"/>
              </a:buClr>
              <a:buSzPts val="1400"/>
              <a:buChar char="○"/>
              <a:defRPr>
                <a:solidFill>
                  <a:schemeClr val="lt1"/>
                </a:solidFill>
              </a:defRPr>
            </a:lvl8pPr>
            <a:lvl9pPr indent="-317500" lvl="8" marL="4114800" rtl="0" algn="l">
              <a:lnSpc>
                <a:spcPct val="9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57" name="Shape 57"/>
        <p:cNvGrpSpPr/>
        <p:nvPr/>
      </p:nvGrpSpPr>
      <p:grpSpPr>
        <a:xfrm>
          <a:off x="0" y="0"/>
          <a:ext cx="0" cy="0"/>
          <a:chOff x="0" y="0"/>
          <a:chExt cx="0" cy="0"/>
        </a:xfrm>
      </p:grpSpPr>
      <p:sp>
        <p:nvSpPr>
          <p:cNvPr id="58" name="Google Shape;58;p15"/>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2800"/>
              <a:buNone/>
              <a:defRPr>
                <a:solidFill>
                  <a:schemeClr val="accent1"/>
                </a:solidFill>
              </a:defRPr>
            </a:lvl1pPr>
            <a:lvl2pPr lvl="1"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59" name="Google Shape;59;p15"/>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white">
  <p:cSld name="CUSTOM_2">
    <p:bg>
      <p:bgPr>
        <a:solidFill>
          <a:schemeClr val="dk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323850" y="310275"/>
            <a:ext cx="4868100" cy="966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6"/>
          <p:cNvSpPr txBox="1"/>
          <p:nvPr>
            <p:ph idx="12" type="sldNum"/>
          </p:nvPr>
        </p:nvSpPr>
        <p:spPr>
          <a:xfrm>
            <a:off x="8138100" y="4840725"/>
            <a:ext cx="548700" cy="320100"/>
          </a:xfrm>
          <a:prstGeom prst="rect">
            <a:avLst/>
          </a:prstGeom>
        </p:spPr>
        <p:txBody>
          <a:bodyPr anchorCtr="0" anchor="ctr" bIns="91425" lIns="91425" spcFirstLastPara="1" rIns="91425" wrap="square" tIns="91425">
            <a:normAutofit lnSpcReduction="1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63" name="Shape 63"/>
        <p:cNvGrpSpPr/>
        <p:nvPr/>
      </p:nvGrpSpPr>
      <p:grpSpPr>
        <a:xfrm>
          <a:off x="0" y="0"/>
          <a:ext cx="0" cy="0"/>
          <a:chOff x="0" y="0"/>
          <a:chExt cx="0" cy="0"/>
        </a:xfrm>
      </p:grpSpPr>
      <p:pic>
        <p:nvPicPr>
          <p:cNvPr id="64" name="Google Shape;64;p17"/>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65" name="Google Shape;65;p17"/>
          <p:cNvPicPr preferRelativeResize="0"/>
          <p:nvPr/>
        </p:nvPicPr>
        <p:blipFill rotWithShape="1">
          <a:blip r:embed="rId3">
            <a:alphaModFix/>
          </a:blip>
          <a:srcRect b="0" l="0" r="0" t="0"/>
          <a:stretch/>
        </p:blipFill>
        <p:spPr>
          <a:xfrm>
            <a:off x="2714394" y="1610501"/>
            <a:ext cx="3715213" cy="19224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68" name="Google Shape;68;p18"/>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17500" lvl="2" marL="1371600" rtl="0" algn="l">
              <a:lnSpc>
                <a:spcPct val="110000"/>
              </a:lnSpc>
              <a:spcBef>
                <a:spcPts val="1600"/>
              </a:spcBef>
              <a:spcAft>
                <a:spcPts val="0"/>
              </a:spcAft>
              <a:buClr>
                <a:schemeClr val="lt1"/>
              </a:buClr>
              <a:buSzPts val="1400"/>
              <a:buChar char="■"/>
              <a:defRPr>
                <a:solidFill>
                  <a:schemeClr val="lt1"/>
                </a:solidFill>
              </a:defRPr>
            </a:lvl3pPr>
            <a:lvl4pPr indent="-317500" lvl="3" marL="1828800" rtl="0" algn="l">
              <a:lnSpc>
                <a:spcPct val="90000"/>
              </a:lnSpc>
              <a:spcBef>
                <a:spcPts val="1600"/>
              </a:spcBef>
              <a:spcAft>
                <a:spcPts val="0"/>
              </a:spcAft>
              <a:buClr>
                <a:schemeClr val="lt1"/>
              </a:buClr>
              <a:buSzPts val="1400"/>
              <a:buChar char="●"/>
              <a:defRPr>
                <a:solidFill>
                  <a:schemeClr val="lt1"/>
                </a:solidFill>
              </a:defRPr>
            </a:lvl4pPr>
            <a:lvl5pPr indent="-317500" lvl="4" marL="2286000" rtl="0" algn="l">
              <a:lnSpc>
                <a:spcPct val="90000"/>
              </a:lnSpc>
              <a:spcBef>
                <a:spcPts val="1600"/>
              </a:spcBef>
              <a:spcAft>
                <a:spcPts val="0"/>
              </a:spcAft>
              <a:buClr>
                <a:schemeClr val="lt1"/>
              </a:buClr>
              <a:buSzPts val="1400"/>
              <a:buChar char="○"/>
              <a:defRPr>
                <a:solidFill>
                  <a:schemeClr val="lt1"/>
                </a:solidFill>
              </a:defRPr>
            </a:lvl5pPr>
            <a:lvl6pPr indent="-317500" lvl="5" marL="2743200" rtl="0" algn="l">
              <a:lnSpc>
                <a:spcPct val="90000"/>
              </a:lnSpc>
              <a:spcBef>
                <a:spcPts val="1600"/>
              </a:spcBef>
              <a:spcAft>
                <a:spcPts val="0"/>
              </a:spcAft>
              <a:buClr>
                <a:schemeClr val="lt1"/>
              </a:buClr>
              <a:buSzPts val="1400"/>
              <a:buChar char="■"/>
              <a:defRPr>
                <a:solidFill>
                  <a:schemeClr val="lt1"/>
                </a:solidFill>
              </a:defRPr>
            </a:lvl6pPr>
            <a:lvl7pPr indent="-317500" lvl="6" marL="3200400" rtl="0" algn="l">
              <a:lnSpc>
                <a:spcPct val="90000"/>
              </a:lnSpc>
              <a:spcBef>
                <a:spcPts val="1600"/>
              </a:spcBef>
              <a:spcAft>
                <a:spcPts val="0"/>
              </a:spcAft>
              <a:buClr>
                <a:schemeClr val="lt1"/>
              </a:buClr>
              <a:buSzPts val="1400"/>
              <a:buChar char="●"/>
              <a:defRPr>
                <a:solidFill>
                  <a:schemeClr val="lt1"/>
                </a:solidFill>
              </a:defRPr>
            </a:lvl7pPr>
            <a:lvl8pPr indent="-317500" lvl="7" marL="3657600" rtl="0" algn="l">
              <a:lnSpc>
                <a:spcPct val="90000"/>
              </a:lnSpc>
              <a:spcBef>
                <a:spcPts val="1600"/>
              </a:spcBef>
              <a:spcAft>
                <a:spcPts val="0"/>
              </a:spcAft>
              <a:buClr>
                <a:schemeClr val="lt1"/>
              </a:buClr>
              <a:buSzPts val="1400"/>
              <a:buChar char="○"/>
              <a:defRPr>
                <a:solidFill>
                  <a:schemeClr val="lt1"/>
                </a:solidFill>
              </a:defRPr>
            </a:lvl8pPr>
            <a:lvl9pPr indent="-317500" lvl="8" marL="4114800" rtl="0" algn="l">
              <a:lnSpc>
                <a:spcPct val="9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72" name="Shape 72"/>
        <p:cNvGrpSpPr/>
        <p:nvPr/>
      </p:nvGrpSpPr>
      <p:grpSpPr>
        <a:xfrm>
          <a:off x="0" y="0"/>
          <a:ext cx="0" cy="0"/>
          <a:chOff x="0" y="0"/>
          <a:chExt cx="0" cy="0"/>
        </a:xfrm>
      </p:grpSpPr>
      <p:pic>
        <p:nvPicPr>
          <p:cNvPr id="73" name="Google Shape;73;p20"/>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74" name="Google Shape;74;p20"/>
          <p:cNvPicPr preferRelativeResize="0"/>
          <p:nvPr/>
        </p:nvPicPr>
        <p:blipFill rotWithShape="1">
          <a:blip r:embed="rId3">
            <a:alphaModFix/>
          </a:blip>
          <a:srcRect b="0" l="0" r="0" t="0"/>
          <a:stretch/>
        </p:blipFill>
        <p:spPr>
          <a:xfrm>
            <a:off x="2714394" y="1610501"/>
            <a:ext cx="3715213" cy="1922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75" name="Shape 75"/>
        <p:cNvGrpSpPr/>
        <p:nvPr/>
      </p:nvGrpSpPr>
      <p:grpSpPr>
        <a:xfrm>
          <a:off x="0" y="0"/>
          <a:ext cx="0" cy="0"/>
          <a:chOff x="0" y="0"/>
          <a:chExt cx="0" cy="0"/>
        </a:xfrm>
      </p:grpSpPr>
      <p:pic>
        <p:nvPicPr>
          <p:cNvPr id="76" name="Google Shape;76;p21"/>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77" name="Google Shape;77;p21"/>
          <p:cNvPicPr preferRelativeResize="0"/>
          <p:nvPr/>
        </p:nvPicPr>
        <p:blipFill rotWithShape="1">
          <a:blip r:embed="rId3">
            <a:alphaModFix/>
          </a:blip>
          <a:srcRect b="0" l="0" r="0" t="0"/>
          <a:stretch/>
        </p:blipFill>
        <p:spPr>
          <a:xfrm>
            <a:off x="2714394" y="1610501"/>
            <a:ext cx="3715213" cy="1922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78" name="Shape 78"/>
        <p:cNvGrpSpPr/>
        <p:nvPr/>
      </p:nvGrpSpPr>
      <p:grpSpPr>
        <a:xfrm>
          <a:off x="0" y="0"/>
          <a:ext cx="0" cy="0"/>
          <a:chOff x="0" y="0"/>
          <a:chExt cx="0" cy="0"/>
        </a:xfrm>
      </p:grpSpPr>
      <p:pic>
        <p:nvPicPr>
          <p:cNvPr id="79" name="Google Shape;79;p22"/>
          <p:cNvPicPr preferRelativeResize="0"/>
          <p:nvPr/>
        </p:nvPicPr>
        <p:blipFill>
          <a:blip r:embed="rId2">
            <a:alphaModFix/>
          </a:blip>
          <a:stretch>
            <a:fillRect/>
          </a:stretch>
        </p:blipFill>
        <p:spPr>
          <a:xfrm>
            <a:off x="5" y="0"/>
            <a:ext cx="9144000" cy="5148001"/>
          </a:xfrm>
          <a:prstGeom prst="rect">
            <a:avLst/>
          </a:prstGeom>
          <a:noFill/>
          <a:ln>
            <a:noFill/>
          </a:ln>
        </p:spPr>
      </p:pic>
      <p:pic>
        <p:nvPicPr>
          <p:cNvPr id="80" name="Google Shape;80;p22"/>
          <p:cNvPicPr preferRelativeResize="0"/>
          <p:nvPr/>
        </p:nvPicPr>
        <p:blipFill rotWithShape="1">
          <a:blip r:embed="rId3">
            <a:alphaModFix/>
          </a:blip>
          <a:srcRect b="0" l="0" r="0" t="0"/>
          <a:stretch/>
        </p:blipFill>
        <p:spPr>
          <a:xfrm>
            <a:off x="2714394" y="1610501"/>
            <a:ext cx="3715213" cy="1922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81" name="Shape 81"/>
        <p:cNvGrpSpPr/>
        <p:nvPr/>
      </p:nvGrpSpPr>
      <p:grpSpPr>
        <a:xfrm>
          <a:off x="0" y="0"/>
          <a:ext cx="0" cy="0"/>
          <a:chOff x="0" y="0"/>
          <a:chExt cx="0" cy="0"/>
        </a:xfrm>
      </p:grpSpPr>
      <p:pic>
        <p:nvPicPr>
          <p:cNvPr id="82" name="Google Shape;82;p23"/>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83" name="Google Shape;83;p23"/>
          <p:cNvPicPr preferRelativeResize="0"/>
          <p:nvPr/>
        </p:nvPicPr>
        <p:blipFill rotWithShape="1">
          <a:blip r:embed="rId3">
            <a:alphaModFix/>
          </a:blip>
          <a:srcRect b="0" l="0" r="0" t="0"/>
          <a:stretch/>
        </p:blipFill>
        <p:spPr>
          <a:xfrm>
            <a:off x="2714491" y="1610549"/>
            <a:ext cx="3715019" cy="192240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84" name="Shape 84"/>
        <p:cNvGrpSpPr/>
        <p:nvPr/>
      </p:nvGrpSpPr>
      <p:grpSpPr>
        <a:xfrm>
          <a:off x="0" y="0"/>
          <a:ext cx="0" cy="0"/>
          <a:chOff x="0" y="0"/>
          <a:chExt cx="0" cy="0"/>
        </a:xfrm>
      </p:grpSpPr>
      <p:pic>
        <p:nvPicPr>
          <p:cNvPr id="85" name="Google Shape;85;p24"/>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86" name="Google Shape;86;p24"/>
          <p:cNvPicPr preferRelativeResize="0"/>
          <p:nvPr/>
        </p:nvPicPr>
        <p:blipFill rotWithShape="1">
          <a:blip r:embed="rId3">
            <a:alphaModFix/>
          </a:blip>
          <a:srcRect b="0" l="0" r="0" t="0"/>
          <a:stretch/>
        </p:blipFill>
        <p:spPr>
          <a:xfrm>
            <a:off x="2714491" y="1610549"/>
            <a:ext cx="3715019" cy="192240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87" name="Shape 87"/>
        <p:cNvGrpSpPr/>
        <p:nvPr/>
      </p:nvGrpSpPr>
      <p:grpSpPr>
        <a:xfrm>
          <a:off x="0" y="0"/>
          <a:ext cx="0" cy="0"/>
          <a:chOff x="0" y="0"/>
          <a:chExt cx="0" cy="0"/>
        </a:xfrm>
      </p:grpSpPr>
      <p:pic>
        <p:nvPicPr>
          <p:cNvPr id="88" name="Google Shape;88;p25"/>
          <p:cNvPicPr preferRelativeResize="0"/>
          <p:nvPr/>
        </p:nvPicPr>
        <p:blipFill>
          <a:blip r:embed="rId2">
            <a:alphaModFix amt="52999"/>
          </a:blip>
          <a:stretch>
            <a:fillRect/>
          </a:stretch>
        </p:blipFill>
        <p:spPr>
          <a:xfrm>
            <a:off x="0" y="0"/>
            <a:ext cx="9144000" cy="5148001"/>
          </a:xfrm>
          <a:prstGeom prst="rect">
            <a:avLst/>
          </a:prstGeom>
          <a:noFill/>
          <a:ln>
            <a:noFill/>
          </a:ln>
        </p:spPr>
      </p:pic>
      <p:pic>
        <p:nvPicPr>
          <p:cNvPr id="89" name="Google Shape;89;p25"/>
          <p:cNvPicPr preferRelativeResize="0"/>
          <p:nvPr/>
        </p:nvPicPr>
        <p:blipFill rotWithShape="1">
          <a:blip r:embed="rId3">
            <a:alphaModFix/>
          </a:blip>
          <a:srcRect b="0" l="0" r="0" t="0"/>
          <a:stretch/>
        </p:blipFill>
        <p:spPr>
          <a:xfrm>
            <a:off x="426944" y="1324951"/>
            <a:ext cx="3715213" cy="19224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90" name="Shape 90"/>
        <p:cNvGrpSpPr/>
        <p:nvPr/>
      </p:nvGrpSpPr>
      <p:grpSpPr>
        <a:xfrm>
          <a:off x="0" y="0"/>
          <a:ext cx="0" cy="0"/>
          <a:chOff x="0" y="0"/>
          <a:chExt cx="0" cy="0"/>
        </a:xfrm>
      </p:grpSpPr>
      <p:pic>
        <p:nvPicPr>
          <p:cNvPr id="91" name="Google Shape;91;p26"/>
          <p:cNvPicPr preferRelativeResize="0"/>
          <p:nvPr/>
        </p:nvPicPr>
        <p:blipFill>
          <a:blip r:embed="rId2">
            <a:alphaModFix/>
          </a:blip>
          <a:stretch>
            <a:fillRect/>
          </a:stretch>
        </p:blipFill>
        <p:spPr>
          <a:xfrm>
            <a:off x="5" y="0"/>
            <a:ext cx="9144000" cy="5148001"/>
          </a:xfrm>
          <a:prstGeom prst="rect">
            <a:avLst/>
          </a:prstGeom>
          <a:noFill/>
          <a:ln>
            <a:noFill/>
          </a:ln>
        </p:spPr>
      </p:pic>
      <p:sp>
        <p:nvSpPr>
          <p:cNvPr id="92" name="Google Shape;92;p26"/>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Inter Tight SemiBold"/>
                <a:ea typeface="Inter Tight SemiBold"/>
                <a:cs typeface="Inter Tight SemiBold"/>
                <a:sym typeface="Inter Tight SemiBold"/>
              </a:rPr>
              <a:t>Proprietary and confidential ©2023 Sui. All rights reserved. </a:t>
            </a:r>
            <a:br>
              <a:rPr lang="en" sz="800">
                <a:solidFill>
                  <a:schemeClr val="accent1"/>
                </a:solidFill>
                <a:latin typeface="Inter Tight SemiBold"/>
                <a:ea typeface="Inter Tight SemiBold"/>
                <a:cs typeface="Inter Tight SemiBold"/>
                <a:sym typeface="Inter Tight SemiBold"/>
              </a:rPr>
            </a:br>
            <a:r>
              <a:rPr lang="en" sz="800">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lang="en" sz="800">
                <a:solidFill>
                  <a:schemeClr val="accent1"/>
                </a:solidFill>
                <a:latin typeface="Inter Tight SemiBold"/>
                <a:ea typeface="Inter Tight SemiBold"/>
                <a:cs typeface="Inter Tight SemiBold"/>
                <a:sym typeface="Inter Tight SemiBold"/>
              </a:rPr>
            </a:br>
            <a:r>
              <a:rPr lang="en" sz="800">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sz="800">
              <a:solidFill>
                <a:schemeClr val="accent1"/>
              </a:solidFill>
              <a:latin typeface="Inter Tight SemiBold"/>
              <a:ea typeface="Inter Tight SemiBold"/>
              <a:cs typeface="Inter Tight SemiBold"/>
              <a:sym typeface="Inter Tight SemiBold"/>
            </a:endParaRPr>
          </a:p>
        </p:txBody>
      </p:sp>
      <p:pic>
        <p:nvPicPr>
          <p:cNvPr id="93" name="Google Shape;93;p26"/>
          <p:cNvPicPr preferRelativeResize="0"/>
          <p:nvPr/>
        </p:nvPicPr>
        <p:blipFill rotWithShape="1">
          <a:blip r:embed="rId3">
            <a:alphaModFix/>
          </a:blip>
          <a:srcRect b="0" l="0" r="0" t="0"/>
          <a:stretch/>
        </p:blipFill>
        <p:spPr>
          <a:xfrm>
            <a:off x="426944" y="943951"/>
            <a:ext cx="3715213" cy="1922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94" name="Shape 94"/>
        <p:cNvGrpSpPr/>
        <p:nvPr/>
      </p:nvGrpSpPr>
      <p:grpSpPr>
        <a:xfrm>
          <a:off x="0" y="0"/>
          <a:ext cx="0" cy="0"/>
          <a:chOff x="0" y="0"/>
          <a:chExt cx="0" cy="0"/>
        </a:xfrm>
      </p:grpSpPr>
      <p:pic>
        <p:nvPicPr>
          <p:cNvPr id="95" name="Google Shape;95;p27"/>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96" name="Google Shape;96;p27"/>
          <p:cNvPicPr preferRelativeResize="0"/>
          <p:nvPr/>
        </p:nvPicPr>
        <p:blipFill rotWithShape="1">
          <a:blip r:embed="rId3">
            <a:alphaModFix/>
          </a:blip>
          <a:srcRect b="0" l="0" r="0" t="0"/>
          <a:stretch/>
        </p:blipFill>
        <p:spPr>
          <a:xfrm>
            <a:off x="426944" y="1324951"/>
            <a:ext cx="3715213" cy="1922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97" name="Shape 97"/>
        <p:cNvGrpSpPr/>
        <p:nvPr/>
      </p:nvGrpSpPr>
      <p:grpSpPr>
        <a:xfrm>
          <a:off x="0" y="0"/>
          <a:ext cx="0" cy="0"/>
          <a:chOff x="0" y="0"/>
          <a:chExt cx="0" cy="0"/>
        </a:xfrm>
      </p:grpSpPr>
      <p:pic>
        <p:nvPicPr>
          <p:cNvPr id="98" name="Google Shape;98;p28"/>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99" name="Google Shape;99;p28"/>
          <p:cNvPicPr preferRelativeResize="0"/>
          <p:nvPr/>
        </p:nvPicPr>
        <p:blipFill rotWithShape="1">
          <a:blip r:embed="rId3">
            <a:alphaModFix/>
          </a:blip>
          <a:srcRect b="0" l="0" r="0" t="0"/>
          <a:stretch/>
        </p:blipFill>
        <p:spPr>
          <a:xfrm>
            <a:off x="427241" y="1338149"/>
            <a:ext cx="3715019" cy="192240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00" name="Shape 100"/>
        <p:cNvGrpSpPr/>
        <p:nvPr/>
      </p:nvGrpSpPr>
      <p:grpSpPr>
        <a:xfrm>
          <a:off x="0" y="0"/>
          <a:ext cx="0" cy="0"/>
          <a:chOff x="0" y="0"/>
          <a:chExt cx="0" cy="0"/>
        </a:xfrm>
      </p:grpSpPr>
      <p:pic>
        <p:nvPicPr>
          <p:cNvPr id="101" name="Google Shape;101;p29"/>
          <p:cNvPicPr preferRelativeResize="0"/>
          <p:nvPr/>
        </p:nvPicPr>
        <p:blipFill>
          <a:blip r:embed="rId2">
            <a:alphaModFix/>
          </a:blip>
          <a:stretch>
            <a:fillRect/>
          </a:stretch>
        </p:blipFill>
        <p:spPr>
          <a:xfrm>
            <a:off x="0" y="0"/>
            <a:ext cx="9144000" cy="5148001"/>
          </a:xfrm>
          <a:prstGeom prst="rect">
            <a:avLst/>
          </a:prstGeom>
          <a:noFill/>
          <a:ln>
            <a:noFill/>
          </a:ln>
        </p:spPr>
      </p:pic>
      <p:sp>
        <p:nvSpPr>
          <p:cNvPr id="102" name="Google Shape;102;p29"/>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sz="900">
              <a:solidFill>
                <a:schemeClr val="dk1"/>
              </a:solidFill>
              <a:latin typeface="Inter Tight SemiBold"/>
              <a:ea typeface="Inter Tight SemiBold"/>
              <a:cs typeface="Inter Tight SemiBold"/>
              <a:sym typeface="Inter Tight SemiBold"/>
            </a:endParaRPr>
          </a:p>
        </p:txBody>
      </p:sp>
      <p:pic>
        <p:nvPicPr>
          <p:cNvPr id="103" name="Google Shape;103;p29"/>
          <p:cNvPicPr preferRelativeResize="0"/>
          <p:nvPr/>
        </p:nvPicPr>
        <p:blipFill rotWithShape="1">
          <a:blip r:embed="rId3">
            <a:alphaModFix/>
          </a:blip>
          <a:srcRect b="31884" l="0" r="59083" t="0"/>
          <a:stretch/>
        </p:blipFill>
        <p:spPr>
          <a:xfrm>
            <a:off x="562750" y="3386575"/>
            <a:ext cx="911951" cy="382800"/>
          </a:xfrm>
          <a:prstGeom prst="rect">
            <a:avLst/>
          </a:prstGeom>
          <a:noFill/>
          <a:ln>
            <a:noFill/>
          </a:ln>
        </p:spPr>
      </p:pic>
      <p:pic>
        <p:nvPicPr>
          <p:cNvPr id="104" name="Google Shape;104;p29"/>
          <p:cNvPicPr preferRelativeResize="0"/>
          <p:nvPr/>
        </p:nvPicPr>
        <p:blipFill rotWithShape="1">
          <a:blip r:embed="rId4">
            <a:alphaModFix/>
          </a:blip>
          <a:srcRect b="0" l="0" r="0" t="0"/>
          <a:stretch/>
        </p:blipFill>
        <p:spPr>
          <a:xfrm>
            <a:off x="427241" y="1033349"/>
            <a:ext cx="3715019" cy="19224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1" y="0"/>
            <a:ext cx="9144000" cy="5148000"/>
          </a:xfrm>
          <a:prstGeom prst="rect">
            <a:avLst/>
          </a:prstGeom>
          <a:noFill/>
          <a:ln>
            <a:noFill/>
          </a:ln>
        </p:spPr>
      </p:pic>
      <p:sp>
        <p:nvSpPr>
          <p:cNvPr id="107" name="Google Shape;107;p30"/>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08" name="Google Shape;108;p30"/>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90000"/>
              </a:lnSpc>
              <a:spcBef>
                <a:spcPts val="0"/>
              </a:spcBef>
              <a:spcAft>
                <a:spcPts val="0"/>
              </a:spcAft>
              <a:buClr>
                <a:schemeClr val="dk2"/>
              </a:buClr>
              <a:buSzPts val="1800"/>
              <a:buNone/>
              <a:defRPr sz="1800">
                <a:solidFill>
                  <a:schemeClr val="dk2"/>
                </a:solidFill>
              </a:defRPr>
            </a:lvl2pPr>
            <a:lvl3pPr lvl="2" rtl="0" algn="r">
              <a:lnSpc>
                <a:spcPct val="90000"/>
              </a:lnSpc>
              <a:spcBef>
                <a:spcPts val="0"/>
              </a:spcBef>
              <a:spcAft>
                <a:spcPts val="0"/>
              </a:spcAft>
              <a:buClr>
                <a:schemeClr val="dk2"/>
              </a:buClr>
              <a:buSzPts val="1700"/>
              <a:buNone/>
              <a:defRPr sz="1700">
                <a:solidFill>
                  <a:schemeClr val="dk2"/>
                </a:solidFill>
              </a:defRPr>
            </a:lvl3pPr>
            <a:lvl4pPr lvl="3" rtl="0" algn="r">
              <a:lnSpc>
                <a:spcPct val="90000"/>
              </a:lnSpc>
              <a:spcBef>
                <a:spcPts val="0"/>
              </a:spcBef>
              <a:spcAft>
                <a:spcPts val="0"/>
              </a:spcAft>
              <a:buClr>
                <a:schemeClr val="dk2"/>
              </a:buClr>
              <a:buSzPts val="1500"/>
              <a:buNone/>
              <a:defRPr sz="1500">
                <a:solidFill>
                  <a:schemeClr val="dk2"/>
                </a:solidFill>
              </a:defRPr>
            </a:lvl4pPr>
            <a:lvl5pPr lvl="4" rtl="0" algn="r">
              <a:lnSpc>
                <a:spcPct val="90000"/>
              </a:lnSpc>
              <a:spcBef>
                <a:spcPts val="0"/>
              </a:spcBef>
              <a:spcAft>
                <a:spcPts val="0"/>
              </a:spcAft>
              <a:buClr>
                <a:schemeClr val="dk2"/>
              </a:buClr>
              <a:buSzPts val="1500"/>
              <a:buNone/>
              <a:defRPr sz="1500">
                <a:solidFill>
                  <a:schemeClr val="dk2"/>
                </a:solidFill>
              </a:defRPr>
            </a:lvl5pPr>
            <a:lvl6pPr lvl="5" rtl="0" algn="r">
              <a:lnSpc>
                <a:spcPct val="90000"/>
              </a:lnSpc>
              <a:spcBef>
                <a:spcPts val="0"/>
              </a:spcBef>
              <a:spcAft>
                <a:spcPts val="0"/>
              </a:spcAft>
              <a:buClr>
                <a:schemeClr val="dk2"/>
              </a:buClr>
              <a:buSzPts val="1500"/>
              <a:buNone/>
              <a:defRPr sz="1500">
                <a:solidFill>
                  <a:schemeClr val="dk2"/>
                </a:solidFill>
              </a:defRPr>
            </a:lvl6pPr>
            <a:lvl7pPr lvl="6" rtl="0" algn="r">
              <a:lnSpc>
                <a:spcPct val="90000"/>
              </a:lnSpc>
              <a:spcBef>
                <a:spcPts val="0"/>
              </a:spcBef>
              <a:spcAft>
                <a:spcPts val="0"/>
              </a:spcAft>
              <a:buClr>
                <a:schemeClr val="dk2"/>
              </a:buClr>
              <a:buSzPts val="1500"/>
              <a:buNone/>
              <a:defRPr sz="1500">
                <a:solidFill>
                  <a:schemeClr val="dk2"/>
                </a:solidFill>
              </a:defRPr>
            </a:lvl7pPr>
            <a:lvl8pPr lvl="7" rtl="0" algn="r">
              <a:lnSpc>
                <a:spcPct val="90000"/>
              </a:lnSpc>
              <a:spcBef>
                <a:spcPts val="0"/>
              </a:spcBef>
              <a:spcAft>
                <a:spcPts val="0"/>
              </a:spcAft>
              <a:buClr>
                <a:schemeClr val="dk2"/>
              </a:buClr>
              <a:buSzPts val="1500"/>
              <a:buNone/>
              <a:defRPr sz="1500">
                <a:solidFill>
                  <a:schemeClr val="dk2"/>
                </a:solidFill>
              </a:defRPr>
            </a:lvl8pPr>
            <a:lvl9pPr lvl="8" rtl="0"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09" name="Shape 109"/>
        <p:cNvGrpSpPr/>
        <p:nvPr/>
      </p:nvGrpSpPr>
      <p:grpSpPr>
        <a:xfrm>
          <a:off x="0" y="0"/>
          <a:ext cx="0" cy="0"/>
          <a:chOff x="0" y="0"/>
          <a:chExt cx="0" cy="0"/>
        </a:xfrm>
      </p:grpSpPr>
      <p:pic>
        <p:nvPicPr>
          <p:cNvPr id="110" name="Google Shape;110;p31"/>
          <p:cNvPicPr preferRelativeResize="0"/>
          <p:nvPr/>
        </p:nvPicPr>
        <p:blipFill>
          <a:blip r:embed="rId2">
            <a:alphaModFix/>
          </a:blip>
          <a:stretch>
            <a:fillRect/>
          </a:stretch>
        </p:blipFill>
        <p:spPr>
          <a:xfrm>
            <a:off x="0" y="0"/>
            <a:ext cx="9144000" cy="5148001"/>
          </a:xfrm>
          <a:prstGeom prst="rect">
            <a:avLst/>
          </a:prstGeom>
          <a:noFill/>
          <a:ln>
            <a:noFill/>
          </a:ln>
        </p:spPr>
      </p:pic>
      <p:sp>
        <p:nvSpPr>
          <p:cNvPr id="111" name="Google Shape;111;p31"/>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12" name="Google Shape;112;p31"/>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13" name="Shape 113"/>
        <p:cNvGrpSpPr/>
        <p:nvPr/>
      </p:nvGrpSpPr>
      <p:grpSpPr>
        <a:xfrm>
          <a:off x="0" y="0"/>
          <a:ext cx="0" cy="0"/>
          <a:chOff x="0" y="0"/>
          <a:chExt cx="0" cy="0"/>
        </a:xfrm>
      </p:grpSpPr>
      <p:pic>
        <p:nvPicPr>
          <p:cNvPr id="114" name="Google Shape;114;p32"/>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15" name="Google Shape;115;p32"/>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16" name="Google Shape;116;p32"/>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17" name="Shape 117"/>
        <p:cNvGrpSpPr/>
        <p:nvPr/>
      </p:nvGrpSpPr>
      <p:grpSpPr>
        <a:xfrm>
          <a:off x="0" y="0"/>
          <a:ext cx="0" cy="0"/>
          <a:chOff x="0" y="0"/>
          <a:chExt cx="0" cy="0"/>
        </a:xfrm>
      </p:grpSpPr>
      <p:pic>
        <p:nvPicPr>
          <p:cNvPr id="118" name="Google Shape;118;p33"/>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119" name="Google Shape;119;p3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0" name="Google Shape;120;p33"/>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21" name="Shape 121"/>
        <p:cNvGrpSpPr/>
        <p:nvPr/>
      </p:nvGrpSpPr>
      <p:grpSpPr>
        <a:xfrm>
          <a:off x="0" y="0"/>
          <a:ext cx="0" cy="0"/>
          <a:chOff x="0" y="0"/>
          <a:chExt cx="0" cy="0"/>
        </a:xfrm>
      </p:grpSpPr>
      <p:pic>
        <p:nvPicPr>
          <p:cNvPr id="122" name="Google Shape;122;p34"/>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23" name="Google Shape;123;p3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4" name="Google Shape;124;p34"/>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25" name="Shape 125"/>
        <p:cNvGrpSpPr/>
        <p:nvPr/>
      </p:nvGrpSpPr>
      <p:grpSpPr>
        <a:xfrm>
          <a:off x="0" y="0"/>
          <a:ext cx="0" cy="0"/>
          <a:chOff x="0" y="0"/>
          <a:chExt cx="0" cy="0"/>
        </a:xfrm>
      </p:grpSpPr>
      <p:pic>
        <p:nvPicPr>
          <p:cNvPr id="126" name="Google Shape;126;p35"/>
          <p:cNvPicPr preferRelativeResize="0"/>
          <p:nvPr/>
        </p:nvPicPr>
        <p:blipFill>
          <a:blip r:embed="rId2">
            <a:alphaModFix/>
          </a:blip>
          <a:stretch>
            <a:fillRect/>
          </a:stretch>
        </p:blipFill>
        <p:spPr>
          <a:xfrm>
            <a:off x="11" y="0"/>
            <a:ext cx="9144000" cy="5148001"/>
          </a:xfrm>
          <a:prstGeom prst="rect">
            <a:avLst/>
          </a:prstGeom>
          <a:noFill/>
          <a:ln>
            <a:noFill/>
          </a:ln>
        </p:spPr>
      </p:pic>
      <p:sp>
        <p:nvSpPr>
          <p:cNvPr id="127" name="Google Shape;127;p3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8" name="Google Shape;128;p35"/>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29" name="Shape 129"/>
        <p:cNvGrpSpPr/>
        <p:nvPr/>
      </p:nvGrpSpPr>
      <p:grpSpPr>
        <a:xfrm>
          <a:off x="0" y="0"/>
          <a:ext cx="0" cy="0"/>
          <a:chOff x="0" y="0"/>
          <a:chExt cx="0" cy="0"/>
        </a:xfrm>
      </p:grpSpPr>
      <p:sp>
        <p:nvSpPr>
          <p:cNvPr id="130" name="Google Shape;130;p36"/>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5"/>
              </a:buClr>
              <a:buSzPts val="6000"/>
              <a:buNone/>
              <a:defRPr sz="6000">
                <a:solidFill>
                  <a:schemeClr val="accent5"/>
                </a:solidFill>
              </a:defRPr>
            </a:lvl1pPr>
            <a:lvl2pPr lvl="1"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31" name="Google Shape;131;p36"/>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SzPts val="1800"/>
              <a:buChar char="•"/>
              <a:defRPr/>
            </a:lvl1pPr>
            <a:lvl2pPr indent="-317500" lvl="1" marL="914400" rtl="0">
              <a:lnSpc>
                <a:spcPct val="200000"/>
              </a:lnSpc>
              <a:spcBef>
                <a:spcPts val="1200"/>
              </a:spcBef>
              <a:spcAft>
                <a:spcPts val="0"/>
              </a:spcAft>
              <a:buSzPts val="1400"/>
              <a:buChar char="•"/>
              <a:defRPr/>
            </a:lvl2pPr>
            <a:lvl3pPr indent="-342900" lvl="2" marL="1371600" rtl="0">
              <a:lnSpc>
                <a:spcPct val="200000"/>
              </a:lnSpc>
              <a:spcBef>
                <a:spcPts val="1200"/>
              </a:spcBef>
              <a:spcAft>
                <a:spcPts val="0"/>
              </a:spcAft>
              <a:buSzPts val="1800"/>
              <a:buChar char="•"/>
              <a:defRPr/>
            </a:lvl3pPr>
            <a:lvl4pPr indent="-342900" lvl="3" marL="1828800" rtl="0">
              <a:lnSpc>
                <a:spcPct val="200000"/>
              </a:lnSpc>
              <a:spcBef>
                <a:spcPts val="1200"/>
              </a:spcBef>
              <a:spcAft>
                <a:spcPts val="0"/>
              </a:spcAft>
              <a:buSzPts val="1800"/>
              <a:buChar char="•"/>
              <a:defRPr/>
            </a:lvl4pPr>
            <a:lvl5pPr indent="-342900" lvl="4" marL="2286000" rtl="0">
              <a:lnSpc>
                <a:spcPct val="200000"/>
              </a:lnSpc>
              <a:spcBef>
                <a:spcPts val="200"/>
              </a:spcBef>
              <a:spcAft>
                <a:spcPts val="0"/>
              </a:spcAft>
              <a:buSzPts val="1800"/>
              <a:buChar char="•"/>
              <a:defRPr/>
            </a:lvl5pPr>
            <a:lvl6pPr indent="-342900" lvl="5" marL="2743200" rtl="0">
              <a:lnSpc>
                <a:spcPct val="200000"/>
              </a:lnSpc>
              <a:spcBef>
                <a:spcPts val="400"/>
              </a:spcBef>
              <a:spcAft>
                <a:spcPts val="0"/>
              </a:spcAft>
              <a:buSzPts val="1800"/>
              <a:buChar char="•"/>
              <a:defRPr/>
            </a:lvl6pPr>
            <a:lvl7pPr indent="-342900" lvl="6" marL="3200400" rtl="0">
              <a:lnSpc>
                <a:spcPct val="200000"/>
              </a:lnSpc>
              <a:spcBef>
                <a:spcPts val="400"/>
              </a:spcBef>
              <a:spcAft>
                <a:spcPts val="0"/>
              </a:spcAft>
              <a:buSzPts val="1800"/>
              <a:buChar char="•"/>
              <a:defRPr/>
            </a:lvl7pPr>
            <a:lvl8pPr indent="-342900" lvl="7" marL="3657600" rtl="0">
              <a:lnSpc>
                <a:spcPct val="200000"/>
              </a:lnSpc>
              <a:spcBef>
                <a:spcPts val="400"/>
              </a:spcBef>
              <a:spcAft>
                <a:spcPts val="0"/>
              </a:spcAft>
              <a:buSzPts val="1800"/>
              <a:buChar char="•"/>
              <a:defRPr/>
            </a:lvl8pPr>
            <a:lvl9pPr indent="-342900" lvl="8" marL="4114800" rtl="0">
              <a:lnSpc>
                <a:spcPct val="200000"/>
              </a:lnSpc>
              <a:spcBef>
                <a:spcPts val="400"/>
              </a:spcBef>
              <a:spcAft>
                <a:spcPts val="0"/>
              </a:spcAft>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32" name="Shape 132"/>
        <p:cNvGrpSpPr/>
        <p:nvPr/>
      </p:nvGrpSpPr>
      <p:grpSpPr>
        <a:xfrm>
          <a:off x="0" y="0"/>
          <a:ext cx="0" cy="0"/>
          <a:chOff x="0" y="0"/>
          <a:chExt cx="0" cy="0"/>
        </a:xfrm>
      </p:grpSpPr>
      <p:pic>
        <p:nvPicPr>
          <p:cNvPr descr="A picture containing glass, container&#10;&#10;Description automatically generated" id="133" name="Google Shape;133;p37"/>
          <p:cNvPicPr preferRelativeResize="0"/>
          <p:nvPr/>
        </p:nvPicPr>
        <p:blipFill rotWithShape="1">
          <a:blip r:embed="rId2">
            <a:alphaModFix amt="65000"/>
          </a:blip>
          <a:srcRect b="0" l="0" r="0" t="0"/>
          <a:stretch/>
        </p:blipFill>
        <p:spPr>
          <a:xfrm>
            <a:off x="0" y="0"/>
            <a:ext cx="4274701" cy="3433977"/>
          </a:xfrm>
          <a:prstGeom prst="rect">
            <a:avLst/>
          </a:prstGeom>
          <a:noFill/>
          <a:ln>
            <a:noFill/>
          </a:ln>
        </p:spPr>
      </p:pic>
      <p:sp>
        <p:nvSpPr>
          <p:cNvPr id="134" name="Google Shape;134;p37"/>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4800"/>
              <a:buNone/>
              <a:defRPr sz="4800"/>
            </a:lvl1pPr>
            <a:lvl2pPr lvl="1"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35" name="Shape 135"/>
        <p:cNvGrpSpPr/>
        <p:nvPr/>
      </p:nvGrpSpPr>
      <p:grpSpPr>
        <a:xfrm>
          <a:off x="0" y="0"/>
          <a:ext cx="0" cy="0"/>
          <a:chOff x="0" y="0"/>
          <a:chExt cx="0" cy="0"/>
        </a:xfrm>
      </p:grpSpPr>
      <p:sp>
        <p:nvSpPr>
          <p:cNvPr id="136" name="Google Shape;136;p38"/>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SzPts val="1800"/>
              <a:buChar char="•"/>
              <a:defRPr/>
            </a:lvl1pPr>
            <a:lvl2pPr indent="-317500" lvl="1" marL="914400" rtl="0">
              <a:lnSpc>
                <a:spcPct val="200000"/>
              </a:lnSpc>
              <a:spcBef>
                <a:spcPts val="1200"/>
              </a:spcBef>
              <a:spcAft>
                <a:spcPts val="0"/>
              </a:spcAft>
              <a:buSzPts val="1400"/>
              <a:buChar char="•"/>
              <a:defRPr/>
            </a:lvl2pPr>
            <a:lvl3pPr indent="-342900" lvl="2" marL="1371600" rtl="0">
              <a:lnSpc>
                <a:spcPct val="200000"/>
              </a:lnSpc>
              <a:spcBef>
                <a:spcPts val="1200"/>
              </a:spcBef>
              <a:spcAft>
                <a:spcPts val="0"/>
              </a:spcAft>
              <a:buSzPts val="1800"/>
              <a:buChar char="•"/>
              <a:defRPr/>
            </a:lvl3pPr>
            <a:lvl4pPr indent="-342900" lvl="3" marL="1828800" rtl="0">
              <a:lnSpc>
                <a:spcPct val="200000"/>
              </a:lnSpc>
              <a:spcBef>
                <a:spcPts val="1200"/>
              </a:spcBef>
              <a:spcAft>
                <a:spcPts val="0"/>
              </a:spcAft>
              <a:buSzPts val="1800"/>
              <a:buChar char="•"/>
              <a:defRPr/>
            </a:lvl4pPr>
            <a:lvl5pPr indent="-342900" lvl="4" marL="2286000" rtl="0">
              <a:lnSpc>
                <a:spcPct val="200000"/>
              </a:lnSpc>
              <a:spcBef>
                <a:spcPts val="200"/>
              </a:spcBef>
              <a:spcAft>
                <a:spcPts val="0"/>
              </a:spcAft>
              <a:buSzPts val="1800"/>
              <a:buChar char="•"/>
              <a:defRPr/>
            </a:lvl5pPr>
            <a:lvl6pPr indent="-342900" lvl="5" marL="2743200" rtl="0">
              <a:lnSpc>
                <a:spcPct val="200000"/>
              </a:lnSpc>
              <a:spcBef>
                <a:spcPts val="400"/>
              </a:spcBef>
              <a:spcAft>
                <a:spcPts val="0"/>
              </a:spcAft>
              <a:buSzPts val="1800"/>
              <a:buChar char="•"/>
              <a:defRPr/>
            </a:lvl6pPr>
            <a:lvl7pPr indent="-342900" lvl="6" marL="3200400" rtl="0">
              <a:lnSpc>
                <a:spcPct val="200000"/>
              </a:lnSpc>
              <a:spcBef>
                <a:spcPts val="400"/>
              </a:spcBef>
              <a:spcAft>
                <a:spcPts val="0"/>
              </a:spcAft>
              <a:buSzPts val="1800"/>
              <a:buChar char="•"/>
              <a:defRPr/>
            </a:lvl7pPr>
            <a:lvl8pPr indent="-342900" lvl="7" marL="3657600" rtl="0">
              <a:lnSpc>
                <a:spcPct val="200000"/>
              </a:lnSpc>
              <a:spcBef>
                <a:spcPts val="400"/>
              </a:spcBef>
              <a:spcAft>
                <a:spcPts val="0"/>
              </a:spcAft>
              <a:buSzPts val="1800"/>
              <a:buChar char="•"/>
              <a:defRPr/>
            </a:lvl8pPr>
            <a:lvl9pPr indent="-342900" lvl="8" marL="4114800" rtl="0">
              <a:lnSpc>
                <a:spcPct val="200000"/>
              </a:lnSpc>
              <a:spcBef>
                <a:spcPts val="400"/>
              </a:spcBef>
              <a:spcAft>
                <a:spcPts val="0"/>
              </a:spcAft>
              <a:buSzPts val="1800"/>
              <a:buChar char="•"/>
              <a:defRPr/>
            </a:lvl9pPr>
          </a:lstStyle>
          <a:p/>
        </p:txBody>
      </p:sp>
      <p:sp>
        <p:nvSpPr>
          <p:cNvPr id="137" name="Google Shape;137;p38"/>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38" name="Shape 138"/>
        <p:cNvGrpSpPr/>
        <p:nvPr/>
      </p:nvGrpSpPr>
      <p:grpSpPr>
        <a:xfrm>
          <a:off x="0" y="0"/>
          <a:ext cx="0" cy="0"/>
          <a:chOff x="0" y="0"/>
          <a:chExt cx="0" cy="0"/>
        </a:xfrm>
      </p:grpSpPr>
      <p:pic>
        <p:nvPicPr>
          <p:cNvPr id="139" name="Google Shape;139;p3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40" name="Google Shape;140;p3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41" name="Shape 141"/>
        <p:cNvGrpSpPr/>
        <p:nvPr/>
      </p:nvGrpSpPr>
      <p:grpSpPr>
        <a:xfrm>
          <a:off x="0" y="0"/>
          <a:ext cx="0" cy="0"/>
          <a:chOff x="0" y="0"/>
          <a:chExt cx="0" cy="0"/>
        </a:xfrm>
      </p:grpSpPr>
      <p:sp>
        <p:nvSpPr>
          <p:cNvPr id="142" name="Google Shape;142;p40"/>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43" name="Google Shape;143;p40"/>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Clr>
                <a:schemeClr val="lt1"/>
              </a:buClr>
              <a:buSzPts val="1800"/>
              <a:buChar char="•"/>
              <a:defRPr>
                <a:solidFill>
                  <a:schemeClr val="lt1"/>
                </a:solidFill>
              </a:defRPr>
            </a:lvl1pPr>
            <a:lvl2pPr indent="-317500" lvl="1" marL="914400" rtl="0">
              <a:lnSpc>
                <a:spcPct val="200000"/>
              </a:lnSpc>
              <a:spcBef>
                <a:spcPts val="1200"/>
              </a:spcBef>
              <a:spcAft>
                <a:spcPts val="0"/>
              </a:spcAft>
              <a:buClr>
                <a:schemeClr val="lt1"/>
              </a:buClr>
              <a:buSzPts val="1400"/>
              <a:buChar char="•"/>
              <a:defRPr>
                <a:solidFill>
                  <a:schemeClr val="lt1"/>
                </a:solidFill>
              </a:defRPr>
            </a:lvl2pPr>
            <a:lvl3pPr indent="-342900" lvl="2" marL="1371600" rtl="0">
              <a:lnSpc>
                <a:spcPct val="200000"/>
              </a:lnSpc>
              <a:spcBef>
                <a:spcPts val="1200"/>
              </a:spcBef>
              <a:spcAft>
                <a:spcPts val="0"/>
              </a:spcAft>
              <a:buClr>
                <a:schemeClr val="lt1"/>
              </a:buClr>
              <a:buSzPts val="1800"/>
              <a:buChar char="•"/>
              <a:defRPr>
                <a:solidFill>
                  <a:schemeClr val="lt1"/>
                </a:solidFill>
              </a:defRPr>
            </a:lvl3pPr>
            <a:lvl4pPr indent="-342900" lvl="3" marL="1828800" rtl="0">
              <a:lnSpc>
                <a:spcPct val="200000"/>
              </a:lnSpc>
              <a:spcBef>
                <a:spcPts val="1200"/>
              </a:spcBef>
              <a:spcAft>
                <a:spcPts val="0"/>
              </a:spcAft>
              <a:buClr>
                <a:schemeClr val="lt1"/>
              </a:buClr>
              <a:buSzPts val="1800"/>
              <a:buChar char="•"/>
              <a:defRPr>
                <a:solidFill>
                  <a:schemeClr val="lt1"/>
                </a:solidFill>
              </a:defRPr>
            </a:lvl4pPr>
            <a:lvl5pPr indent="-342900" lvl="4" marL="2286000" rtl="0">
              <a:lnSpc>
                <a:spcPct val="200000"/>
              </a:lnSpc>
              <a:spcBef>
                <a:spcPts val="200"/>
              </a:spcBef>
              <a:spcAft>
                <a:spcPts val="0"/>
              </a:spcAft>
              <a:buClr>
                <a:schemeClr val="lt1"/>
              </a:buClr>
              <a:buSzPts val="1800"/>
              <a:buChar char="•"/>
              <a:defRPr>
                <a:solidFill>
                  <a:schemeClr val="lt1"/>
                </a:solidFill>
              </a:defRPr>
            </a:lvl5pPr>
            <a:lvl6pPr indent="-342900" lvl="5" marL="2743200" rtl="0">
              <a:lnSpc>
                <a:spcPct val="200000"/>
              </a:lnSpc>
              <a:spcBef>
                <a:spcPts val="400"/>
              </a:spcBef>
              <a:spcAft>
                <a:spcPts val="0"/>
              </a:spcAft>
              <a:buClr>
                <a:schemeClr val="lt1"/>
              </a:buClr>
              <a:buSzPts val="1800"/>
              <a:buChar char="•"/>
              <a:defRPr>
                <a:solidFill>
                  <a:schemeClr val="lt1"/>
                </a:solidFill>
              </a:defRPr>
            </a:lvl6pPr>
            <a:lvl7pPr indent="-342900" lvl="6" marL="3200400" rtl="0">
              <a:lnSpc>
                <a:spcPct val="200000"/>
              </a:lnSpc>
              <a:spcBef>
                <a:spcPts val="400"/>
              </a:spcBef>
              <a:spcAft>
                <a:spcPts val="0"/>
              </a:spcAft>
              <a:buClr>
                <a:schemeClr val="lt1"/>
              </a:buClr>
              <a:buSzPts val="1800"/>
              <a:buChar char="•"/>
              <a:defRPr>
                <a:solidFill>
                  <a:schemeClr val="lt1"/>
                </a:solidFill>
              </a:defRPr>
            </a:lvl7pPr>
            <a:lvl8pPr indent="-342900" lvl="7" marL="3657600" rtl="0">
              <a:lnSpc>
                <a:spcPct val="200000"/>
              </a:lnSpc>
              <a:spcBef>
                <a:spcPts val="400"/>
              </a:spcBef>
              <a:spcAft>
                <a:spcPts val="0"/>
              </a:spcAft>
              <a:buClr>
                <a:schemeClr val="lt1"/>
              </a:buClr>
              <a:buSzPts val="1800"/>
              <a:buChar char="•"/>
              <a:defRPr>
                <a:solidFill>
                  <a:schemeClr val="lt1"/>
                </a:solidFill>
              </a:defRPr>
            </a:lvl8pPr>
            <a:lvl9pPr indent="-342900" lvl="8" marL="4114800" rtl="0">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44" name="Shape 144"/>
        <p:cNvGrpSpPr/>
        <p:nvPr/>
      </p:nvGrpSpPr>
      <p:grpSpPr>
        <a:xfrm>
          <a:off x="0" y="0"/>
          <a:ext cx="0" cy="0"/>
          <a:chOff x="0" y="0"/>
          <a:chExt cx="0" cy="0"/>
        </a:xfrm>
      </p:grpSpPr>
      <p:sp>
        <p:nvSpPr>
          <p:cNvPr id="145" name="Google Shape;145;p41"/>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46" name="Google Shape;146;p41"/>
          <p:cNvSpPr txBox="1"/>
          <p:nvPr>
            <p:ph idx="1" type="subTitle"/>
          </p:nvPr>
        </p:nvSpPr>
        <p:spPr>
          <a:xfrm>
            <a:off x="6938735" y="4593635"/>
            <a:ext cx="2038200" cy="382800"/>
          </a:xfrm>
          <a:prstGeom prst="rect">
            <a:avLst/>
          </a:prstGeom>
        </p:spPr>
        <p:txBody>
          <a:bodyPr anchorCtr="0" anchor="b" bIns="0" lIns="0" spcFirstLastPara="1" rIns="0" wrap="square" tIns="0">
            <a:noAutofit/>
          </a:bodyPr>
          <a:lstStyle>
            <a:lvl1pPr lvl="0" rtl="0" algn="r">
              <a:lnSpc>
                <a:spcPct val="85000"/>
              </a:lnSpc>
              <a:spcBef>
                <a:spcPts val="0"/>
              </a:spcBef>
              <a:spcAft>
                <a:spcPts val="0"/>
              </a:spcAft>
              <a:buSzPts val="1400"/>
              <a:buNone/>
              <a:defRPr sz="1400"/>
            </a:lvl1pPr>
            <a:lvl2pPr lvl="1" rtl="0" algn="r">
              <a:lnSpc>
                <a:spcPct val="85000"/>
              </a:lnSpc>
              <a:spcBef>
                <a:spcPts val="1200"/>
              </a:spcBef>
              <a:spcAft>
                <a:spcPts val="0"/>
              </a:spcAft>
              <a:buSzPts val="1400"/>
              <a:buNone/>
              <a:defRPr sz="1400"/>
            </a:lvl2pPr>
            <a:lvl3pPr lvl="2" rtl="0" algn="r">
              <a:lnSpc>
                <a:spcPct val="85000"/>
              </a:lnSpc>
              <a:spcBef>
                <a:spcPts val="1200"/>
              </a:spcBef>
              <a:spcAft>
                <a:spcPts val="0"/>
              </a:spcAft>
              <a:buSzPts val="1400"/>
              <a:buNone/>
              <a:defRPr sz="1400"/>
            </a:lvl3pPr>
            <a:lvl4pPr lvl="3" rtl="0" algn="r">
              <a:lnSpc>
                <a:spcPct val="85000"/>
              </a:lnSpc>
              <a:spcBef>
                <a:spcPts val="1200"/>
              </a:spcBef>
              <a:spcAft>
                <a:spcPts val="0"/>
              </a:spcAft>
              <a:buSzPts val="1400"/>
              <a:buNone/>
              <a:defRPr sz="1400"/>
            </a:lvl4pPr>
            <a:lvl5pPr lvl="4" rtl="0" algn="r">
              <a:lnSpc>
                <a:spcPct val="85000"/>
              </a:lnSpc>
              <a:spcBef>
                <a:spcPts val="0"/>
              </a:spcBef>
              <a:spcAft>
                <a:spcPts val="0"/>
              </a:spcAft>
              <a:buSzPts val="1400"/>
              <a:buNone/>
              <a:defRPr sz="1400"/>
            </a:lvl5pPr>
            <a:lvl6pPr lvl="5" rtl="0" algn="r">
              <a:lnSpc>
                <a:spcPct val="85000"/>
              </a:lnSpc>
              <a:spcBef>
                <a:spcPts val="0"/>
              </a:spcBef>
              <a:spcAft>
                <a:spcPts val="0"/>
              </a:spcAft>
              <a:buSzPts val="1400"/>
              <a:buNone/>
              <a:defRPr sz="1400"/>
            </a:lvl6pPr>
            <a:lvl7pPr lvl="6" rtl="0" algn="r">
              <a:lnSpc>
                <a:spcPct val="85000"/>
              </a:lnSpc>
              <a:spcBef>
                <a:spcPts val="0"/>
              </a:spcBef>
              <a:spcAft>
                <a:spcPts val="0"/>
              </a:spcAft>
              <a:buSzPts val="1400"/>
              <a:buNone/>
              <a:defRPr sz="1400"/>
            </a:lvl7pPr>
            <a:lvl8pPr lvl="7" rtl="0" algn="r">
              <a:lnSpc>
                <a:spcPct val="85000"/>
              </a:lnSpc>
              <a:spcBef>
                <a:spcPts val="0"/>
              </a:spcBef>
              <a:spcAft>
                <a:spcPts val="0"/>
              </a:spcAft>
              <a:buSzPts val="1400"/>
              <a:buNone/>
              <a:defRPr sz="1400"/>
            </a:lvl8pPr>
            <a:lvl9pPr lvl="8" rtl="0" algn="r">
              <a:lnSpc>
                <a:spcPct val="85000"/>
              </a:lnSpc>
              <a:spcBef>
                <a:spcPts val="0"/>
              </a:spcBef>
              <a:spcAft>
                <a:spcPts val="0"/>
              </a:spcAft>
              <a:buSzPts val="1400"/>
              <a:buNone/>
              <a:defRPr sz="1400"/>
            </a:lvl9pPr>
          </a:lstStyle>
          <a:p/>
        </p:txBody>
      </p:sp>
      <p:pic>
        <p:nvPicPr>
          <p:cNvPr id="147" name="Google Shape;147;p41"/>
          <p:cNvPicPr preferRelativeResize="0"/>
          <p:nvPr/>
        </p:nvPicPr>
        <p:blipFill>
          <a:blip r:embed="rId2">
            <a:alphaModFix/>
          </a:blip>
          <a:stretch>
            <a:fillRect/>
          </a:stretch>
        </p:blipFill>
        <p:spPr>
          <a:xfrm>
            <a:off x="5083051" y="2139430"/>
            <a:ext cx="4060948" cy="3004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48" name="Shape 148"/>
        <p:cNvGrpSpPr/>
        <p:nvPr/>
      </p:nvGrpSpPr>
      <p:grpSpPr>
        <a:xfrm>
          <a:off x="0" y="0"/>
          <a:ext cx="0" cy="0"/>
          <a:chOff x="0" y="0"/>
          <a:chExt cx="0" cy="0"/>
        </a:xfrm>
      </p:grpSpPr>
      <p:pic>
        <p:nvPicPr>
          <p:cNvPr id="149" name="Google Shape;149;p42"/>
          <p:cNvPicPr preferRelativeResize="0"/>
          <p:nvPr/>
        </p:nvPicPr>
        <p:blipFill>
          <a:blip r:embed="rId2">
            <a:alphaModFix amt="29000"/>
          </a:blip>
          <a:stretch>
            <a:fillRect/>
          </a:stretch>
        </p:blipFill>
        <p:spPr>
          <a:xfrm>
            <a:off x="0" y="0"/>
            <a:ext cx="9144000" cy="5148001"/>
          </a:xfrm>
          <a:prstGeom prst="rect">
            <a:avLst/>
          </a:prstGeom>
          <a:noFill/>
          <a:ln>
            <a:noFill/>
          </a:ln>
        </p:spPr>
      </p:pic>
      <p:sp>
        <p:nvSpPr>
          <p:cNvPr id="150" name="Google Shape;150;p42"/>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4800"/>
              <a:buNone/>
              <a:defRPr sz="4800">
                <a:solidFill>
                  <a:schemeClr val="lt1"/>
                </a:solidFill>
              </a:defRPr>
            </a:lvl1pPr>
            <a:lvl2pPr lvl="1"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51" name="Shape 151"/>
        <p:cNvGrpSpPr/>
        <p:nvPr/>
      </p:nvGrpSpPr>
      <p:grpSpPr>
        <a:xfrm>
          <a:off x="0" y="0"/>
          <a:ext cx="0" cy="0"/>
          <a:chOff x="0" y="0"/>
          <a:chExt cx="0" cy="0"/>
        </a:xfrm>
      </p:grpSpPr>
      <p:sp>
        <p:nvSpPr>
          <p:cNvPr id="152" name="Google Shape;152;p43"/>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3" name="Google Shape;153;p43"/>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154" name="Shape 154"/>
        <p:cNvGrpSpPr/>
        <p:nvPr/>
      </p:nvGrpSpPr>
      <p:grpSpPr>
        <a:xfrm>
          <a:off x="0" y="0"/>
          <a:ext cx="0" cy="0"/>
          <a:chOff x="0" y="0"/>
          <a:chExt cx="0" cy="0"/>
        </a:xfrm>
      </p:grpSpPr>
      <p:sp>
        <p:nvSpPr>
          <p:cNvPr id="155" name="Google Shape;155;p44"/>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6" name="Google Shape;156;p44"/>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157" name="Shape 157"/>
        <p:cNvGrpSpPr/>
        <p:nvPr/>
      </p:nvGrpSpPr>
      <p:grpSpPr>
        <a:xfrm>
          <a:off x="0" y="0"/>
          <a:ext cx="0" cy="0"/>
          <a:chOff x="0" y="0"/>
          <a:chExt cx="0" cy="0"/>
        </a:xfrm>
      </p:grpSpPr>
      <p:sp>
        <p:nvSpPr>
          <p:cNvPr id="158" name="Google Shape;158;p45"/>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59" name="Google Shape;159;p4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160" name="Shape 160"/>
        <p:cNvGrpSpPr/>
        <p:nvPr/>
      </p:nvGrpSpPr>
      <p:grpSpPr>
        <a:xfrm>
          <a:off x="0" y="0"/>
          <a:ext cx="0" cy="0"/>
          <a:chOff x="0" y="0"/>
          <a:chExt cx="0" cy="0"/>
        </a:xfrm>
      </p:grpSpPr>
      <p:sp>
        <p:nvSpPr>
          <p:cNvPr id="161" name="Google Shape;161;p46"/>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62" name="Google Shape;162;p4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lt1"/>
              </a:buClr>
              <a:buSzPts val="1800"/>
              <a:buNone/>
              <a:defRPr sz="1800">
                <a:solidFill>
                  <a:schemeClr val="lt1"/>
                </a:solidFill>
              </a:defRPr>
            </a:lvl2pPr>
            <a:lvl3pPr lvl="2" rtl="0" algn="r">
              <a:lnSpc>
                <a:spcPct val="114000"/>
              </a:lnSpc>
              <a:spcBef>
                <a:spcPts val="1200"/>
              </a:spcBef>
              <a:spcAft>
                <a:spcPts val="0"/>
              </a:spcAft>
              <a:buClr>
                <a:schemeClr val="lt1"/>
              </a:buClr>
              <a:buSzPts val="1700"/>
              <a:buNone/>
              <a:defRPr sz="1700">
                <a:solidFill>
                  <a:schemeClr val="lt1"/>
                </a:solidFill>
              </a:defRPr>
            </a:lvl3pPr>
            <a:lvl4pPr lvl="3" rtl="0" algn="r">
              <a:lnSpc>
                <a:spcPct val="114000"/>
              </a:lnSpc>
              <a:spcBef>
                <a:spcPts val="1200"/>
              </a:spcBef>
              <a:spcAft>
                <a:spcPts val="0"/>
              </a:spcAft>
              <a:buClr>
                <a:schemeClr val="lt1"/>
              </a:buClr>
              <a:buSzPts val="1500"/>
              <a:buNone/>
              <a:defRPr sz="1500">
                <a:solidFill>
                  <a:schemeClr val="lt1"/>
                </a:solidFill>
              </a:defRPr>
            </a:lvl4pPr>
            <a:lvl5pPr lvl="4" rtl="0" algn="r">
              <a:lnSpc>
                <a:spcPct val="114000"/>
              </a:lnSpc>
              <a:spcBef>
                <a:spcPts val="200"/>
              </a:spcBef>
              <a:spcAft>
                <a:spcPts val="0"/>
              </a:spcAft>
              <a:buClr>
                <a:schemeClr val="lt1"/>
              </a:buClr>
              <a:buSzPts val="1500"/>
              <a:buNone/>
              <a:defRPr sz="1500">
                <a:solidFill>
                  <a:schemeClr val="lt1"/>
                </a:solidFill>
              </a:defRPr>
            </a:lvl5pPr>
            <a:lvl6pPr lvl="5" rtl="0" algn="r">
              <a:lnSpc>
                <a:spcPct val="90000"/>
              </a:lnSpc>
              <a:spcBef>
                <a:spcPts val="400"/>
              </a:spcBef>
              <a:spcAft>
                <a:spcPts val="0"/>
              </a:spcAft>
              <a:buClr>
                <a:schemeClr val="lt1"/>
              </a:buClr>
              <a:buSzPts val="1500"/>
              <a:buNone/>
              <a:defRPr sz="1500">
                <a:solidFill>
                  <a:schemeClr val="lt1"/>
                </a:solidFill>
              </a:defRPr>
            </a:lvl6pPr>
            <a:lvl7pPr lvl="6" rtl="0" algn="r">
              <a:lnSpc>
                <a:spcPct val="90000"/>
              </a:lnSpc>
              <a:spcBef>
                <a:spcPts val="400"/>
              </a:spcBef>
              <a:spcAft>
                <a:spcPts val="0"/>
              </a:spcAft>
              <a:buClr>
                <a:schemeClr val="lt1"/>
              </a:buClr>
              <a:buSzPts val="1500"/>
              <a:buNone/>
              <a:defRPr sz="1500">
                <a:solidFill>
                  <a:schemeClr val="lt1"/>
                </a:solidFill>
              </a:defRPr>
            </a:lvl7pPr>
            <a:lvl8pPr lvl="7" rtl="0" algn="r">
              <a:lnSpc>
                <a:spcPct val="90000"/>
              </a:lnSpc>
              <a:spcBef>
                <a:spcPts val="400"/>
              </a:spcBef>
              <a:spcAft>
                <a:spcPts val="0"/>
              </a:spcAft>
              <a:buClr>
                <a:schemeClr val="lt1"/>
              </a:buClr>
              <a:buSzPts val="1500"/>
              <a:buNone/>
              <a:defRPr sz="1500">
                <a:solidFill>
                  <a:schemeClr val="lt1"/>
                </a:solidFill>
              </a:defRPr>
            </a:lvl8pPr>
            <a:lvl9pPr lvl="8" rtl="0"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163" name="Shape 163"/>
        <p:cNvGrpSpPr/>
        <p:nvPr/>
      </p:nvGrpSpPr>
      <p:grpSpPr>
        <a:xfrm>
          <a:off x="0" y="0"/>
          <a:ext cx="0" cy="0"/>
          <a:chOff x="0" y="0"/>
          <a:chExt cx="0" cy="0"/>
        </a:xfrm>
      </p:grpSpPr>
      <p:pic>
        <p:nvPicPr>
          <p:cNvPr id="164" name="Google Shape;164;p47"/>
          <p:cNvPicPr preferRelativeResize="0"/>
          <p:nvPr/>
        </p:nvPicPr>
        <p:blipFill>
          <a:blip r:embed="rId2">
            <a:alphaModFix/>
          </a:blip>
          <a:stretch>
            <a:fillRect/>
          </a:stretch>
        </p:blipFill>
        <p:spPr>
          <a:xfrm>
            <a:off x="0" y="0"/>
            <a:ext cx="9144000" cy="5148000"/>
          </a:xfrm>
          <a:prstGeom prst="rect">
            <a:avLst/>
          </a:prstGeom>
          <a:noFill/>
          <a:ln>
            <a:noFill/>
          </a:ln>
        </p:spPr>
      </p:pic>
      <p:sp>
        <p:nvSpPr>
          <p:cNvPr id="165" name="Google Shape;165;p47"/>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66" name="Google Shape;166;p47"/>
          <p:cNvPicPr preferRelativeResize="0"/>
          <p:nvPr/>
        </p:nvPicPr>
        <p:blipFill>
          <a:blip r:embed="rId3">
            <a:alphaModFix/>
          </a:blip>
          <a:stretch>
            <a:fillRect/>
          </a:stretch>
        </p:blipFill>
        <p:spPr>
          <a:xfrm>
            <a:off x="231425" y="198562"/>
            <a:ext cx="343797" cy="1635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167" name="Shape 167"/>
        <p:cNvGrpSpPr/>
        <p:nvPr/>
      </p:nvGrpSpPr>
      <p:grpSpPr>
        <a:xfrm>
          <a:off x="0" y="0"/>
          <a:ext cx="0" cy="0"/>
          <a:chOff x="0" y="0"/>
          <a:chExt cx="0" cy="0"/>
        </a:xfrm>
      </p:grpSpPr>
      <p:pic>
        <p:nvPicPr>
          <p:cNvPr id="168" name="Google Shape;168;p48"/>
          <p:cNvPicPr preferRelativeResize="0"/>
          <p:nvPr/>
        </p:nvPicPr>
        <p:blipFill>
          <a:blip r:embed="rId2">
            <a:alphaModFix/>
          </a:blip>
          <a:stretch>
            <a:fillRect/>
          </a:stretch>
        </p:blipFill>
        <p:spPr>
          <a:xfrm>
            <a:off x="0" y="0"/>
            <a:ext cx="9144000" cy="5148001"/>
          </a:xfrm>
          <a:prstGeom prst="rect">
            <a:avLst/>
          </a:prstGeom>
          <a:noFill/>
          <a:ln>
            <a:noFill/>
          </a:ln>
        </p:spPr>
      </p:pic>
      <p:sp>
        <p:nvSpPr>
          <p:cNvPr id="169" name="Google Shape;169;p48"/>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70" name="Google Shape;170;p48"/>
          <p:cNvPicPr preferRelativeResize="0"/>
          <p:nvPr/>
        </p:nvPicPr>
        <p:blipFill>
          <a:blip r:embed="rId3">
            <a:alphaModFix/>
          </a:blip>
          <a:stretch>
            <a:fillRect/>
          </a:stretch>
        </p:blipFill>
        <p:spPr>
          <a:xfrm>
            <a:off x="231425" y="198562"/>
            <a:ext cx="343797" cy="16352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171" name="Shape 171"/>
        <p:cNvGrpSpPr/>
        <p:nvPr/>
      </p:nvGrpSpPr>
      <p:grpSpPr>
        <a:xfrm>
          <a:off x="0" y="0"/>
          <a:ext cx="0" cy="0"/>
          <a:chOff x="0" y="0"/>
          <a:chExt cx="0" cy="0"/>
        </a:xfrm>
      </p:grpSpPr>
      <p:sp>
        <p:nvSpPr>
          <p:cNvPr id="172" name="Google Shape;172;p49"/>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3" name="Google Shape;173;p49"/>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174" name="Shape 174"/>
        <p:cNvGrpSpPr/>
        <p:nvPr/>
      </p:nvGrpSpPr>
      <p:grpSpPr>
        <a:xfrm>
          <a:off x="0" y="0"/>
          <a:ext cx="0" cy="0"/>
          <a:chOff x="0" y="0"/>
          <a:chExt cx="0" cy="0"/>
        </a:xfrm>
      </p:grpSpPr>
      <p:sp>
        <p:nvSpPr>
          <p:cNvPr id="175" name="Google Shape;175;p50"/>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76" name="Google Shape;176;p50"/>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177" name="Shape 177"/>
        <p:cNvGrpSpPr/>
        <p:nvPr/>
      </p:nvGrpSpPr>
      <p:grpSpPr>
        <a:xfrm>
          <a:off x="0" y="0"/>
          <a:ext cx="0" cy="0"/>
          <a:chOff x="0" y="0"/>
          <a:chExt cx="0" cy="0"/>
        </a:xfrm>
      </p:grpSpPr>
      <p:sp>
        <p:nvSpPr>
          <p:cNvPr id="178" name="Google Shape;178;p51"/>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9" name="Google Shape;179;p51"/>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80" name="Google Shape;180;p51"/>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181" name="Shape 181"/>
        <p:cNvGrpSpPr/>
        <p:nvPr/>
      </p:nvGrpSpPr>
      <p:grpSpPr>
        <a:xfrm>
          <a:off x="0" y="0"/>
          <a:ext cx="0" cy="0"/>
          <a:chOff x="0" y="0"/>
          <a:chExt cx="0" cy="0"/>
        </a:xfrm>
      </p:grpSpPr>
      <p:sp>
        <p:nvSpPr>
          <p:cNvPr id="182" name="Google Shape;182;p52"/>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83" name="Google Shape;183;p52"/>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84" name="Google Shape;184;p52"/>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185" name="Shape 185"/>
        <p:cNvGrpSpPr/>
        <p:nvPr/>
      </p:nvGrpSpPr>
      <p:grpSpPr>
        <a:xfrm>
          <a:off x="0" y="0"/>
          <a:ext cx="0" cy="0"/>
          <a:chOff x="0" y="0"/>
          <a:chExt cx="0" cy="0"/>
        </a:xfrm>
      </p:grpSpPr>
      <p:sp>
        <p:nvSpPr>
          <p:cNvPr id="186" name="Google Shape;186;p53"/>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3"/>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88" name="Google Shape;188;p53"/>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1200"/>
              </a:spcBef>
              <a:spcAft>
                <a:spcPts val="0"/>
              </a:spcAft>
              <a:buClr>
                <a:schemeClr val="lt1"/>
              </a:buClr>
              <a:buSzPts val="1400"/>
              <a:buNone/>
              <a:defRPr sz="1400">
                <a:solidFill>
                  <a:schemeClr val="lt1"/>
                </a:solidFill>
              </a:defRPr>
            </a:lvl3pPr>
            <a:lvl4pPr lvl="3" rtl="0" algn="ctr">
              <a:lnSpc>
                <a:spcPct val="90000"/>
              </a:lnSpc>
              <a:spcBef>
                <a:spcPts val="1200"/>
              </a:spcBef>
              <a:spcAft>
                <a:spcPts val="0"/>
              </a:spcAft>
              <a:buClr>
                <a:schemeClr val="lt1"/>
              </a:buClr>
              <a:buSzPts val="1200"/>
              <a:buNone/>
              <a:defRPr sz="1200">
                <a:solidFill>
                  <a:schemeClr val="lt1"/>
                </a:solidFill>
              </a:defRPr>
            </a:lvl4pPr>
            <a:lvl5pPr lvl="4" rtl="0" algn="ctr">
              <a:lnSpc>
                <a:spcPct val="90000"/>
              </a:lnSpc>
              <a:spcBef>
                <a:spcPts val="1200"/>
              </a:spcBef>
              <a:spcAft>
                <a:spcPts val="0"/>
              </a:spcAft>
              <a:buClr>
                <a:schemeClr val="lt1"/>
              </a:buClr>
              <a:buSzPts val="1200"/>
              <a:buNone/>
              <a:defRPr sz="1200">
                <a:solidFill>
                  <a:schemeClr val="lt1"/>
                </a:solidFill>
              </a:defRPr>
            </a:lvl5pPr>
            <a:lvl6pPr lvl="5" rtl="0" algn="ctr">
              <a:lnSpc>
                <a:spcPct val="90000"/>
              </a:lnSpc>
              <a:spcBef>
                <a:spcPts val="1200"/>
              </a:spcBef>
              <a:spcAft>
                <a:spcPts val="0"/>
              </a:spcAft>
              <a:buClr>
                <a:schemeClr val="lt1"/>
              </a:buClr>
              <a:buSzPts val="1200"/>
              <a:buNone/>
              <a:defRPr sz="1200">
                <a:solidFill>
                  <a:schemeClr val="lt1"/>
                </a:solidFill>
              </a:defRPr>
            </a:lvl6pPr>
            <a:lvl7pPr lvl="6" rtl="0" algn="ctr">
              <a:lnSpc>
                <a:spcPct val="90000"/>
              </a:lnSpc>
              <a:spcBef>
                <a:spcPts val="1200"/>
              </a:spcBef>
              <a:spcAft>
                <a:spcPts val="0"/>
              </a:spcAft>
              <a:buClr>
                <a:schemeClr val="lt1"/>
              </a:buClr>
              <a:buSzPts val="1200"/>
              <a:buNone/>
              <a:defRPr sz="1200">
                <a:solidFill>
                  <a:schemeClr val="lt1"/>
                </a:solidFill>
              </a:defRPr>
            </a:lvl7pPr>
            <a:lvl8pPr lvl="7" rtl="0" algn="ctr">
              <a:lnSpc>
                <a:spcPct val="90000"/>
              </a:lnSpc>
              <a:spcBef>
                <a:spcPts val="1200"/>
              </a:spcBef>
              <a:spcAft>
                <a:spcPts val="0"/>
              </a:spcAft>
              <a:buClr>
                <a:schemeClr val="lt1"/>
              </a:buClr>
              <a:buSzPts val="1200"/>
              <a:buNone/>
              <a:defRPr sz="1200">
                <a:solidFill>
                  <a:schemeClr val="lt1"/>
                </a:solidFill>
              </a:defRPr>
            </a:lvl8pPr>
            <a:lvl9pPr lvl="8" rtl="0"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189" name="Google Shape;189;p53"/>
          <p:cNvPicPr preferRelativeResize="0"/>
          <p:nvPr/>
        </p:nvPicPr>
        <p:blipFill>
          <a:blip r:embed="rId2">
            <a:alphaModFix/>
          </a:blip>
          <a:stretch>
            <a:fillRect/>
          </a:stretch>
        </p:blipFill>
        <p:spPr>
          <a:xfrm>
            <a:off x="231425" y="198562"/>
            <a:ext cx="343797" cy="163524"/>
          </a:xfrm>
          <a:prstGeom prst="rect">
            <a:avLst/>
          </a:prstGeom>
          <a:noFill/>
          <a:ln>
            <a:noFill/>
          </a:ln>
        </p:spPr>
      </p:pic>
      <p:sp>
        <p:nvSpPr>
          <p:cNvPr id="190" name="Google Shape;190;p53"/>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191" name="Shape 191"/>
        <p:cNvGrpSpPr/>
        <p:nvPr/>
      </p:nvGrpSpPr>
      <p:grpSpPr>
        <a:xfrm>
          <a:off x="0" y="0"/>
          <a:ext cx="0" cy="0"/>
          <a:chOff x="0" y="0"/>
          <a:chExt cx="0" cy="0"/>
        </a:xfrm>
      </p:grpSpPr>
      <p:sp>
        <p:nvSpPr>
          <p:cNvPr id="192" name="Google Shape;192;p54"/>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3" name="Google Shape;193;p54"/>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4" name="Google Shape;194;p54"/>
          <p:cNvSpPr/>
          <p:nvPr>
            <p:ph idx="2" type="pic"/>
          </p:nvPr>
        </p:nvSpPr>
        <p:spPr>
          <a:xfrm>
            <a:off x="4724400" y="157750"/>
            <a:ext cx="4257000" cy="2351100"/>
          </a:xfrm>
          <a:prstGeom prst="roundRect">
            <a:avLst>
              <a:gd fmla="val 5894" name="adj"/>
            </a:avLst>
          </a:prstGeom>
          <a:noFill/>
          <a:ln>
            <a:noFill/>
          </a:ln>
        </p:spPr>
      </p:sp>
      <p:sp>
        <p:nvSpPr>
          <p:cNvPr id="195" name="Google Shape;195;p54"/>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196" name="Shape 196"/>
        <p:cNvGrpSpPr/>
        <p:nvPr/>
      </p:nvGrpSpPr>
      <p:grpSpPr>
        <a:xfrm>
          <a:off x="0" y="0"/>
          <a:ext cx="0" cy="0"/>
          <a:chOff x="0" y="0"/>
          <a:chExt cx="0" cy="0"/>
        </a:xfrm>
      </p:grpSpPr>
      <p:sp>
        <p:nvSpPr>
          <p:cNvPr id="197" name="Google Shape;197;p55"/>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8" name="Google Shape;198;p55"/>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9" name="Google Shape;199;p55"/>
          <p:cNvSpPr/>
          <p:nvPr>
            <p:ph idx="2" type="pic"/>
          </p:nvPr>
        </p:nvSpPr>
        <p:spPr>
          <a:xfrm>
            <a:off x="575225" y="2571750"/>
            <a:ext cx="3932700" cy="2152200"/>
          </a:xfrm>
          <a:prstGeom prst="roundRect">
            <a:avLst>
              <a:gd fmla="val 5894" name="adj"/>
            </a:avLst>
          </a:prstGeom>
          <a:noFill/>
          <a:ln>
            <a:noFill/>
          </a:ln>
        </p:spPr>
      </p:sp>
      <p:sp>
        <p:nvSpPr>
          <p:cNvPr id="200" name="Google Shape;200;p55"/>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01" name="Shape 201"/>
        <p:cNvGrpSpPr/>
        <p:nvPr/>
      </p:nvGrpSpPr>
      <p:grpSpPr>
        <a:xfrm>
          <a:off x="0" y="0"/>
          <a:ext cx="0" cy="0"/>
          <a:chOff x="0" y="0"/>
          <a:chExt cx="0" cy="0"/>
        </a:xfrm>
      </p:grpSpPr>
      <p:sp>
        <p:nvSpPr>
          <p:cNvPr id="202" name="Google Shape;202;p56"/>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3" name="Google Shape;203;p56"/>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
        <p:nvSpPr>
          <p:cNvPr id="204" name="Google Shape;204;p56"/>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05" name="Shape 205"/>
        <p:cNvGrpSpPr/>
        <p:nvPr/>
      </p:nvGrpSpPr>
      <p:grpSpPr>
        <a:xfrm>
          <a:off x="0" y="0"/>
          <a:ext cx="0" cy="0"/>
          <a:chOff x="0" y="0"/>
          <a:chExt cx="0" cy="0"/>
        </a:xfrm>
      </p:grpSpPr>
      <p:sp>
        <p:nvSpPr>
          <p:cNvPr id="206" name="Google Shape;206;p57"/>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07" name="Google Shape;207;p57"/>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08" name="Shape 208"/>
        <p:cNvGrpSpPr/>
        <p:nvPr/>
      </p:nvGrpSpPr>
      <p:grpSpPr>
        <a:xfrm>
          <a:off x="0" y="0"/>
          <a:ext cx="0" cy="0"/>
          <a:chOff x="0" y="0"/>
          <a:chExt cx="0" cy="0"/>
        </a:xfrm>
      </p:grpSpPr>
      <p:sp>
        <p:nvSpPr>
          <p:cNvPr id="209" name="Google Shape;209;p58"/>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0" name="Google Shape;210;p58"/>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2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2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11" name="Shape 211"/>
        <p:cNvGrpSpPr/>
        <p:nvPr/>
      </p:nvGrpSpPr>
      <p:grpSpPr>
        <a:xfrm>
          <a:off x="0" y="0"/>
          <a:ext cx="0" cy="0"/>
          <a:chOff x="0" y="0"/>
          <a:chExt cx="0" cy="0"/>
        </a:xfrm>
      </p:grpSpPr>
      <p:pic>
        <p:nvPicPr>
          <p:cNvPr descr="A picture containing glass, container&#10;&#10;Description automatically generated" id="212" name="Google Shape;212;p59"/>
          <p:cNvPicPr preferRelativeResize="0"/>
          <p:nvPr/>
        </p:nvPicPr>
        <p:blipFill rotWithShape="1">
          <a:blip r:embed="rId2">
            <a:alphaModFix/>
          </a:blip>
          <a:srcRect b="0" l="0" r="0" t="0"/>
          <a:stretch/>
        </p:blipFill>
        <p:spPr>
          <a:xfrm rot="3850618">
            <a:off x="5909674" y="-493825"/>
            <a:ext cx="4083448" cy="3280328"/>
          </a:xfrm>
          <a:prstGeom prst="rect">
            <a:avLst/>
          </a:prstGeom>
          <a:noFill/>
          <a:ln>
            <a:noFill/>
          </a:ln>
        </p:spPr>
      </p:pic>
      <p:sp>
        <p:nvSpPr>
          <p:cNvPr id="213" name="Google Shape;213;p59"/>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4" name="Google Shape;214;p59"/>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15" name="Shape 215"/>
        <p:cNvGrpSpPr/>
        <p:nvPr/>
      </p:nvGrpSpPr>
      <p:grpSpPr>
        <a:xfrm>
          <a:off x="0" y="0"/>
          <a:ext cx="0" cy="0"/>
          <a:chOff x="0" y="0"/>
          <a:chExt cx="0" cy="0"/>
        </a:xfrm>
      </p:grpSpPr>
      <p:pic>
        <p:nvPicPr>
          <p:cNvPr descr="A picture containing glass, container&#10;&#10;Description automatically generated" id="216" name="Google Shape;216;p60"/>
          <p:cNvPicPr preferRelativeResize="0"/>
          <p:nvPr/>
        </p:nvPicPr>
        <p:blipFill rotWithShape="1">
          <a:blip r:embed="rId2">
            <a:alphaModFix/>
          </a:blip>
          <a:srcRect b="0" l="0" r="0" t="0"/>
          <a:stretch/>
        </p:blipFill>
        <p:spPr>
          <a:xfrm rot="7378004">
            <a:off x="6892001" y="649745"/>
            <a:ext cx="4083450" cy="3280327"/>
          </a:xfrm>
          <a:prstGeom prst="rect">
            <a:avLst/>
          </a:prstGeom>
          <a:noFill/>
          <a:ln>
            <a:noFill/>
          </a:ln>
        </p:spPr>
      </p:pic>
      <p:sp>
        <p:nvSpPr>
          <p:cNvPr id="217" name="Google Shape;217;p60"/>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8" name="Google Shape;218;p60"/>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19" name="Shape 219"/>
        <p:cNvGrpSpPr/>
        <p:nvPr/>
      </p:nvGrpSpPr>
      <p:grpSpPr>
        <a:xfrm>
          <a:off x="0" y="0"/>
          <a:ext cx="0" cy="0"/>
          <a:chOff x="0" y="0"/>
          <a:chExt cx="0" cy="0"/>
        </a:xfrm>
      </p:grpSpPr>
      <p:pic>
        <p:nvPicPr>
          <p:cNvPr descr="Shape, circle&#10;&#10;Description automatically generated" id="220" name="Google Shape;220;p61"/>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221" name="Google Shape;221;p61"/>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222" name="Google Shape;222;p61"/>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23" name="Shape 223"/>
        <p:cNvGrpSpPr/>
        <p:nvPr/>
      </p:nvGrpSpPr>
      <p:grpSpPr>
        <a:xfrm>
          <a:off x="0" y="0"/>
          <a:ext cx="0" cy="0"/>
          <a:chOff x="0" y="0"/>
          <a:chExt cx="0" cy="0"/>
        </a:xfrm>
      </p:grpSpPr>
      <p:pic>
        <p:nvPicPr>
          <p:cNvPr id="224" name="Google Shape;224;p62"/>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225" name="Google Shape;225;p62"/>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226" name="Google Shape;226;p6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27" name="Shape 227"/>
        <p:cNvGrpSpPr/>
        <p:nvPr/>
      </p:nvGrpSpPr>
      <p:grpSpPr>
        <a:xfrm>
          <a:off x="0" y="0"/>
          <a:ext cx="0" cy="0"/>
          <a:chOff x="0" y="0"/>
          <a:chExt cx="0" cy="0"/>
        </a:xfrm>
      </p:grpSpPr>
      <p:sp>
        <p:nvSpPr>
          <p:cNvPr id="228" name="Google Shape;228;p63"/>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229" name="Google Shape;229;p6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11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30" name="Shape 230"/>
        <p:cNvGrpSpPr/>
        <p:nvPr/>
      </p:nvGrpSpPr>
      <p:grpSpPr>
        <a:xfrm>
          <a:off x="0" y="0"/>
          <a:ext cx="0" cy="0"/>
          <a:chOff x="0" y="0"/>
          <a:chExt cx="0" cy="0"/>
        </a:xfrm>
      </p:grpSpPr>
      <p:sp>
        <p:nvSpPr>
          <p:cNvPr id="231" name="Google Shape;231;p64"/>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spcBef>
                <a:spcPts val="0"/>
              </a:spcBef>
              <a:spcAft>
                <a:spcPts val="0"/>
              </a:spcAft>
              <a:buClr>
                <a:schemeClr val="dk1"/>
              </a:buClr>
              <a:buSzPts val="11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p:txBody>
      </p:sp>
      <p:sp>
        <p:nvSpPr>
          <p:cNvPr id="232" name="Google Shape;232;p6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33" name="Shape 233"/>
        <p:cNvGrpSpPr/>
        <p:nvPr/>
      </p:nvGrpSpPr>
      <p:grpSpPr>
        <a:xfrm>
          <a:off x="0" y="0"/>
          <a:ext cx="0" cy="0"/>
          <a:chOff x="0" y="0"/>
          <a:chExt cx="0" cy="0"/>
        </a:xfrm>
      </p:grpSpPr>
      <p:sp>
        <p:nvSpPr>
          <p:cNvPr id="234" name="Google Shape;234;p65"/>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spcBef>
                <a:spcPts val="0"/>
              </a:spcBef>
              <a:spcAft>
                <a:spcPts val="0"/>
              </a:spcAft>
              <a:buClr>
                <a:schemeClr val="dk1"/>
              </a:buClr>
              <a:buSzPts val="11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p:txBody>
      </p:sp>
      <p:sp>
        <p:nvSpPr>
          <p:cNvPr id="235" name="Google Shape;235;p65"/>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36" name="Shape 236"/>
        <p:cNvGrpSpPr/>
        <p:nvPr/>
      </p:nvGrpSpPr>
      <p:grpSpPr>
        <a:xfrm>
          <a:off x="0" y="0"/>
          <a:ext cx="0" cy="0"/>
          <a:chOff x="0" y="0"/>
          <a:chExt cx="0" cy="0"/>
        </a:xfrm>
      </p:grpSpPr>
      <p:sp>
        <p:nvSpPr>
          <p:cNvPr id="237" name="Google Shape;237;p66"/>
          <p:cNvSpPr/>
          <p:nvPr>
            <p:ph idx="2" type="pic"/>
          </p:nvPr>
        </p:nvSpPr>
        <p:spPr>
          <a:xfrm>
            <a:off x="5178038" y="586125"/>
            <a:ext cx="3651000" cy="1985700"/>
          </a:xfrm>
          <a:prstGeom prst="roundRect">
            <a:avLst>
              <a:gd fmla="val 5331" name="adj"/>
            </a:avLst>
          </a:prstGeom>
          <a:noFill/>
          <a:ln>
            <a:noFill/>
          </a:ln>
        </p:spPr>
      </p:sp>
      <p:sp>
        <p:nvSpPr>
          <p:cNvPr id="238" name="Google Shape;238;p66"/>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rtl="0">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rtl="0">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rtl="0">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rtl="0">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rtl="0">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rtl="0">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rtl="0">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39" name="Google Shape;239;p66"/>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dk1"/>
              </a:buClr>
              <a:buSzPts val="1400"/>
              <a:buChar char="•"/>
              <a:defRPr/>
            </a:lvl1pPr>
            <a:lvl2pPr indent="-317500" lvl="1" marL="914400" rtl="0" algn="l">
              <a:lnSpc>
                <a:spcPct val="110000"/>
              </a:lnSpc>
              <a:spcBef>
                <a:spcPts val="1000"/>
              </a:spcBef>
              <a:spcAft>
                <a:spcPts val="0"/>
              </a:spcAft>
              <a:buClr>
                <a:schemeClr val="dk1"/>
              </a:buClr>
              <a:buSzPts val="1400"/>
              <a:buChar char="•"/>
              <a:defRPr/>
            </a:lvl2pPr>
            <a:lvl3pPr indent="-317500" lvl="2" marL="1371600" rtl="0" algn="l">
              <a:lnSpc>
                <a:spcPct val="110000"/>
              </a:lnSpc>
              <a:spcBef>
                <a:spcPts val="1000"/>
              </a:spcBef>
              <a:spcAft>
                <a:spcPts val="0"/>
              </a:spcAft>
              <a:buClr>
                <a:schemeClr val="dk1"/>
              </a:buClr>
              <a:buSzPts val="1400"/>
              <a:buChar char="•"/>
              <a:defRPr/>
            </a:lvl3pPr>
            <a:lvl4pPr indent="-317500" lvl="3" marL="1828800" rtl="0" algn="l">
              <a:lnSpc>
                <a:spcPct val="90000"/>
              </a:lnSpc>
              <a:spcBef>
                <a:spcPts val="1000"/>
              </a:spcBef>
              <a:spcAft>
                <a:spcPts val="0"/>
              </a:spcAft>
              <a:buClr>
                <a:schemeClr val="dk1"/>
              </a:buClr>
              <a:buSzPts val="1400"/>
              <a:buChar char="•"/>
              <a:defRPr/>
            </a:lvl4pPr>
            <a:lvl5pPr indent="-317500" lvl="4" marL="2286000" rtl="0" algn="l">
              <a:lnSpc>
                <a:spcPct val="90000"/>
              </a:lnSpc>
              <a:spcBef>
                <a:spcPts val="1000"/>
              </a:spcBef>
              <a:spcAft>
                <a:spcPts val="0"/>
              </a:spcAft>
              <a:buClr>
                <a:schemeClr val="dk1"/>
              </a:buClr>
              <a:buSzPts val="1400"/>
              <a:buChar char="•"/>
              <a:defRPr/>
            </a:lvl5pPr>
            <a:lvl6pPr indent="-317500" lvl="5" marL="2743200" rtl="0" algn="l">
              <a:lnSpc>
                <a:spcPct val="90000"/>
              </a:lnSpc>
              <a:spcBef>
                <a:spcPts val="1000"/>
              </a:spcBef>
              <a:spcAft>
                <a:spcPts val="0"/>
              </a:spcAft>
              <a:buClr>
                <a:schemeClr val="dk1"/>
              </a:buClr>
              <a:buSzPts val="1400"/>
              <a:buChar char="•"/>
              <a:defRPr/>
            </a:lvl6pPr>
            <a:lvl7pPr indent="-317500" lvl="6" marL="3200400" rtl="0" algn="l">
              <a:lnSpc>
                <a:spcPct val="90000"/>
              </a:lnSpc>
              <a:spcBef>
                <a:spcPts val="1000"/>
              </a:spcBef>
              <a:spcAft>
                <a:spcPts val="0"/>
              </a:spcAft>
              <a:buClr>
                <a:schemeClr val="dk1"/>
              </a:buClr>
              <a:buSzPts val="1400"/>
              <a:buChar char="•"/>
              <a:defRPr/>
            </a:lvl7pPr>
            <a:lvl8pPr indent="-317500" lvl="7" marL="3657600" rtl="0" algn="l">
              <a:lnSpc>
                <a:spcPct val="90000"/>
              </a:lnSpc>
              <a:spcBef>
                <a:spcPts val="1000"/>
              </a:spcBef>
              <a:spcAft>
                <a:spcPts val="0"/>
              </a:spcAft>
              <a:buClr>
                <a:schemeClr val="dk1"/>
              </a:buClr>
              <a:buSzPts val="1400"/>
              <a:buChar char="•"/>
              <a:defRPr/>
            </a:lvl8pPr>
            <a:lvl9pPr indent="-317500" lvl="8" marL="4114800" rtl="0" algn="l">
              <a:lnSpc>
                <a:spcPct val="90000"/>
              </a:lnSpc>
              <a:spcBef>
                <a:spcPts val="1000"/>
              </a:spcBef>
              <a:spcAft>
                <a:spcPts val="1000"/>
              </a:spcAft>
              <a:buClr>
                <a:schemeClr val="dk1"/>
              </a:buClr>
              <a:buSzPts val="1400"/>
              <a:buChar char="•"/>
              <a:defRPr/>
            </a:lvl9pPr>
          </a:lstStyle>
          <a:p/>
        </p:txBody>
      </p:sp>
      <p:sp>
        <p:nvSpPr>
          <p:cNvPr id="240" name="Google Shape;240;p66"/>
          <p:cNvSpPr/>
          <p:nvPr>
            <p:ph idx="3" type="pic"/>
          </p:nvPr>
        </p:nvSpPr>
        <p:spPr>
          <a:xfrm>
            <a:off x="3276750" y="586125"/>
            <a:ext cx="1749900" cy="1985700"/>
          </a:xfrm>
          <a:prstGeom prst="roundRect">
            <a:avLst>
              <a:gd fmla="val 5331" name="adj"/>
            </a:avLst>
          </a:prstGeom>
          <a:noFill/>
          <a:ln>
            <a:noFill/>
          </a:ln>
        </p:spPr>
      </p:sp>
      <p:sp>
        <p:nvSpPr>
          <p:cNvPr id="241" name="Google Shape;241;p66"/>
          <p:cNvSpPr/>
          <p:nvPr>
            <p:ph idx="4" type="pic"/>
          </p:nvPr>
        </p:nvSpPr>
        <p:spPr>
          <a:xfrm>
            <a:off x="5178031" y="2710781"/>
            <a:ext cx="1749900" cy="1885800"/>
          </a:xfrm>
          <a:prstGeom prst="roundRect">
            <a:avLst>
              <a:gd fmla="val 5331" name="adj"/>
            </a:avLst>
          </a:prstGeom>
          <a:noFill/>
          <a:ln>
            <a:noFill/>
          </a:ln>
        </p:spPr>
      </p:sp>
      <p:sp>
        <p:nvSpPr>
          <p:cNvPr id="242" name="Google Shape;242;p66"/>
          <p:cNvSpPr/>
          <p:nvPr>
            <p:ph idx="5" type="pic"/>
          </p:nvPr>
        </p:nvSpPr>
        <p:spPr>
          <a:xfrm>
            <a:off x="3276750" y="2710781"/>
            <a:ext cx="1749900" cy="1885800"/>
          </a:xfrm>
          <a:prstGeom prst="roundRect">
            <a:avLst>
              <a:gd fmla="val 5331" name="adj"/>
            </a:avLst>
          </a:prstGeom>
          <a:noFill/>
          <a:ln>
            <a:noFill/>
          </a:ln>
        </p:spPr>
      </p:sp>
      <p:sp>
        <p:nvSpPr>
          <p:cNvPr id="243" name="Google Shape;243;p66"/>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44" name="Shape 244"/>
        <p:cNvGrpSpPr/>
        <p:nvPr/>
      </p:nvGrpSpPr>
      <p:grpSpPr>
        <a:xfrm>
          <a:off x="0" y="0"/>
          <a:ext cx="0" cy="0"/>
          <a:chOff x="0" y="0"/>
          <a:chExt cx="0" cy="0"/>
        </a:xfrm>
      </p:grpSpPr>
      <p:sp>
        <p:nvSpPr>
          <p:cNvPr id="245" name="Google Shape;245;p67"/>
          <p:cNvSpPr/>
          <p:nvPr>
            <p:ph idx="2" type="pic"/>
          </p:nvPr>
        </p:nvSpPr>
        <p:spPr>
          <a:xfrm>
            <a:off x="5178038" y="586125"/>
            <a:ext cx="3651000" cy="1985700"/>
          </a:xfrm>
          <a:prstGeom prst="roundRect">
            <a:avLst>
              <a:gd fmla="val 5331" name="adj"/>
            </a:avLst>
          </a:prstGeom>
          <a:noFill/>
          <a:ln>
            <a:noFill/>
          </a:ln>
        </p:spPr>
      </p:sp>
      <p:sp>
        <p:nvSpPr>
          <p:cNvPr id="246" name="Google Shape;246;p67"/>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7" name="Google Shape;247;p67"/>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lt1"/>
              </a:buClr>
              <a:buSzPts val="1400"/>
              <a:buChar char="•"/>
              <a:defRPr>
                <a:solidFill>
                  <a:schemeClr val="lt1"/>
                </a:solidFill>
              </a:defRPr>
            </a:lvl1pPr>
            <a:lvl2pPr indent="-317500" lvl="1" marL="914400" rtl="0" algn="l">
              <a:lnSpc>
                <a:spcPct val="110000"/>
              </a:lnSpc>
              <a:spcBef>
                <a:spcPts val="1000"/>
              </a:spcBef>
              <a:spcAft>
                <a:spcPts val="0"/>
              </a:spcAft>
              <a:buClr>
                <a:schemeClr val="lt1"/>
              </a:buClr>
              <a:buSzPts val="1400"/>
              <a:buChar char="•"/>
              <a:defRPr>
                <a:solidFill>
                  <a:schemeClr val="lt1"/>
                </a:solidFill>
              </a:defRPr>
            </a:lvl2pPr>
            <a:lvl3pPr indent="-317500" lvl="2" marL="1371600" rtl="0" algn="l">
              <a:lnSpc>
                <a:spcPct val="90000"/>
              </a:lnSpc>
              <a:spcBef>
                <a:spcPts val="1000"/>
              </a:spcBef>
              <a:spcAft>
                <a:spcPts val="0"/>
              </a:spcAft>
              <a:buClr>
                <a:schemeClr val="lt1"/>
              </a:buClr>
              <a:buSzPts val="1400"/>
              <a:buChar char="•"/>
              <a:defRPr>
                <a:solidFill>
                  <a:schemeClr val="lt1"/>
                </a:solidFill>
              </a:defRPr>
            </a:lvl3pPr>
            <a:lvl4pPr indent="-317500" lvl="3" marL="1828800" rtl="0" algn="l">
              <a:lnSpc>
                <a:spcPct val="90000"/>
              </a:lnSpc>
              <a:spcBef>
                <a:spcPts val="1000"/>
              </a:spcBef>
              <a:spcAft>
                <a:spcPts val="0"/>
              </a:spcAft>
              <a:buClr>
                <a:schemeClr val="lt1"/>
              </a:buClr>
              <a:buSzPts val="1400"/>
              <a:buChar char="•"/>
              <a:defRPr>
                <a:solidFill>
                  <a:schemeClr val="lt1"/>
                </a:solidFill>
              </a:defRPr>
            </a:lvl4pPr>
            <a:lvl5pPr indent="-317500" lvl="4" marL="2286000" rtl="0" algn="l">
              <a:lnSpc>
                <a:spcPct val="90000"/>
              </a:lnSpc>
              <a:spcBef>
                <a:spcPts val="1000"/>
              </a:spcBef>
              <a:spcAft>
                <a:spcPts val="0"/>
              </a:spcAft>
              <a:buClr>
                <a:schemeClr val="lt1"/>
              </a:buClr>
              <a:buSzPts val="1400"/>
              <a:buChar char="•"/>
              <a:defRPr>
                <a:solidFill>
                  <a:schemeClr val="lt1"/>
                </a:solidFill>
              </a:defRPr>
            </a:lvl5pPr>
            <a:lvl6pPr indent="-317500" lvl="5" marL="2743200" rtl="0" algn="l">
              <a:lnSpc>
                <a:spcPct val="90000"/>
              </a:lnSpc>
              <a:spcBef>
                <a:spcPts val="1000"/>
              </a:spcBef>
              <a:spcAft>
                <a:spcPts val="0"/>
              </a:spcAft>
              <a:buClr>
                <a:schemeClr val="lt1"/>
              </a:buClr>
              <a:buSzPts val="1400"/>
              <a:buChar char="•"/>
              <a:defRPr>
                <a:solidFill>
                  <a:schemeClr val="lt1"/>
                </a:solidFill>
              </a:defRPr>
            </a:lvl6pPr>
            <a:lvl7pPr indent="-317500" lvl="6" marL="3200400" rtl="0" algn="l">
              <a:lnSpc>
                <a:spcPct val="90000"/>
              </a:lnSpc>
              <a:spcBef>
                <a:spcPts val="1000"/>
              </a:spcBef>
              <a:spcAft>
                <a:spcPts val="0"/>
              </a:spcAft>
              <a:buClr>
                <a:schemeClr val="lt1"/>
              </a:buClr>
              <a:buSzPts val="1400"/>
              <a:buChar char="•"/>
              <a:defRPr>
                <a:solidFill>
                  <a:schemeClr val="lt1"/>
                </a:solidFill>
              </a:defRPr>
            </a:lvl7pPr>
            <a:lvl8pPr indent="-317500" lvl="7" marL="3657600" rtl="0" algn="l">
              <a:lnSpc>
                <a:spcPct val="90000"/>
              </a:lnSpc>
              <a:spcBef>
                <a:spcPts val="1000"/>
              </a:spcBef>
              <a:spcAft>
                <a:spcPts val="0"/>
              </a:spcAft>
              <a:buClr>
                <a:schemeClr val="lt1"/>
              </a:buClr>
              <a:buSzPts val="1400"/>
              <a:buChar char="•"/>
              <a:defRPr>
                <a:solidFill>
                  <a:schemeClr val="lt1"/>
                </a:solidFill>
              </a:defRPr>
            </a:lvl8pPr>
            <a:lvl9pPr indent="-317500" lvl="8" marL="4114800" rtl="0" algn="l">
              <a:lnSpc>
                <a:spcPct val="90000"/>
              </a:lnSpc>
              <a:spcBef>
                <a:spcPts val="1000"/>
              </a:spcBef>
              <a:spcAft>
                <a:spcPts val="1000"/>
              </a:spcAft>
              <a:buClr>
                <a:schemeClr val="lt1"/>
              </a:buClr>
              <a:buSzPts val="1400"/>
              <a:buChar char="•"/>
              <a:defRPr>
                <a:solidFill>
                  <a:schemeClr val="lt1"/>
                </a:solidFill>
              </a:defRPr>
            </a:lvl9pPr>
          </a:lstStyle>
          <a:p/>
        </p:txBody>
      </p:sp>
      <p:sp>
        <p:nvSpPr>
          <p:cNvPr id="248" name="Google Shape;248;p67"/>
          <p:cNvSpPr/>
          <p:nvPr>
            <p:ph idx="3" type="pic"/>
          </p:nvPr>
        </p:nvSpPr>
        <p:spPr>
          <a:xfrm>
            <a:off x="3276750" y="586125"/>
            <a:ext cx="1749900" cy="1985700"/>
          </a:xfrm>
          <a:prstGeom prst="roundRect">
            <a:avLst>
              <a:gd fmla="val 5331" name="adj"/>
            </a:avLst>
          </a:prstGeom>
          <a:noFill/>
          <a:ln>
            <a:noFill/>
          </a:ln>
        </p:spPr>
      </p:sp>
      <p:sp>
        <p:nvSpPr>
          <p:cNvPr id="249" name="Google Shape;249;p67"/>
          <p:cNvSpPr/>
          <p:nvPr>
            <p:ph idx="4" type="pic"/>
          </p:nvPr>
        </p:nvSpPr>
        <p:spPr>
          <a:xfrm>
            <a:off x="5178031" y="2710781"/>
            <a:ext cx="1749900" cy="1885800"/>
          </a:xfrm>
          <a:prstGeom prst="roundRect">
            <a:avLst>
              <a:gd fmla="val 5331" name="adj"/>
            </a:avLst>
          </a:prstGeom>
          <a:noFill/>
          <a:ln>
            <a:noFill/>
          </a:ln>
        </p:spPr>
      </p:sp>
      <p:sp>
        <p:nvSpPr>
          <p:cNvPr id="250" name="Google Shape;250;p67"/>
          <p:cNvSpPr/>
          <p:nvPr>
            <p:ph idx="5" type="pic"/>
          </p:nvPr>
        </p:nvSpPr>
        <p:spPr>
          <a:xfrm>
            <a:off x="3276750" y="2710781"/>
            <a:ext cx="1749900" cy="1885800"/>
          </a:xfrm>
          <a:prstGeom prst="roundRect">
            <a:avLst>
              <a:gd fmla="val 5331" name="adj"/>
            </a:avLst>
          </a:prstGeom>
          <a:noFill/>
          <a:ln>
            <a:noFill/>
          </a:ln>
        </p:spPr>
      </p:sp>
      <p:sp>
        <p:nvSpPr>
          <p:cNvPr id="251" name="Google Shape;251;p67"/>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white">
  <p:cSld name="CUSTOM_2">
    <p:spTree>
      <p:nvGrpSpPr>
        <p:cNvPr id="252" name="Shape 252"/>
        <p:cNvGrpSpPr/>
        <p:nvPr/>
      </p:nvGrpSpPr>
      <p:grpSpPr>
        <a:xfrm>
          <a:off x="0" y="0"/>
          <a:ext cx="0" cy="0"/>
          <a:chOff x="0" y="0"/>
          <a:chExt cx="0" cy="0"/>
        </a:xfrm>
      </p:grpSpPr>
      <p:sp>
        <p:nvSpPr>
          <p:cNvPr id="253" name="Google Shape;253;p68"/>
          <p:cNvSpPr txBox="1"/>
          <p:nvPr>
            <p:ph type="title"/>
          </p:nvPr>
        </p:nvSpPr>
        <p:spPr>
          <a:xfrm>
            <a:off x="323850" y="310275"/>
            <a:ext cx="4868100" cy="966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54" name="Google Shape;254;p68"/>
          <p:cNvSpPr txBox="1"/>
          <p:nvPr>
            <p:ph idx="12" type="sldNum"/>
          </p:nvPr>
        </p:nvSpPr>
        <p:spPr>
          <a:xfrm>
            <a:off x="8138100" y="4840725"/>
            <a:ext cx="548700" cy="3201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55" name="Google Shape;255;p68"/>
          <p:cNvSpPr txBox="1"/>
          <p:nvPr>
            <p:ph idx="2" type="sldNum"/>
          </p:nvPr>
        </p:nvSpPr>
        <p:spPr>
          <a:xfrm>
            <a:off x="8138100" y="4840725"/>
            <a:ext cx="548700" cy="3201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256" name="Google Shape;256;p68"/>
          <p:cNvPicPr preferRelativeResize="0"/>
          <p:nvPr/>
        </p:nvPicPr>
        <p:blipFill rotWithShape="1">
          <a:blip r:embed="rId2">
            <a:alphaModFix/>
          </a:blip>
          <a:srcRect b="0" l="0" r="0" t="0"/>
          <a:stretch/>
        </p:blipFill>
        <p:spPr>
          <a:xfrm>
            <a:off x="320100" y="4948538"/>
            <a:ext cx="876301" cy="104475"/>
          </a:xfrm>
          <a:prstGeom prst="rect">
            <a:avLst/>
          </a:prstGeom>
          <a:noFill/>
          <a:ln>
            <a:noFill/>
          </a:ln>
        </p:spPr>
      </p:pic>
      <p:cxnSp>
        <p:nvCxnSpPr>
          <p:cNvPr id="257" name="Google Shape;257;p68"/>
          <p:cNvCxnSpPr/>
          <p:nvPr/>
        </p:nvCxnSpPr>
        <p:spPr>
          <a:xfrm>
            <a:off x="323850" y="4840725"/>
            <a:ext cx="8505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7.xml"/><Relationship Id="rId42" Type="http://schemas.openxmlformats.org/officeDocument/2006/relationships/slideLayout" Target="../slideLayouts/slideLayout59.xml"/><Relationship Id="rId41" Type="http://schemas.openxmlformats.org/officeDocument/2006/relationships/slideLayout" Target="../slideLayouts/slideLayout58.xml"/><Relationship Id="rId44" Type="http://schemas.openxmlformats.org/officeDocument/2006/relationships/slideLayout" Target="../slideLayouts/slideLayout61.xml"/><Relationship Id="rId43" Type="http://schemas.openxmlformats.org/officeDocument/2006/relationships/slideLayout" Target="../slideLayouts/slideLayout60.xml"/><Relationship Id="rId46" Type="http://schemas.openxmlformats.org/officeDocument/2006/relationships/slideLayout" Target="../slideLayouts/slideLayout63.xml"/><Relationship Id="rId45" Type="http://schemas.openxmlformats.org/officeDocument/2006/relationships/slideLayout" Target="../slideLayouts/slideLayout6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48" Type="http://schemas.openxmlformats.org/officeDocument/2006/relationships/slideLayout" Target="../slideLayouts/slideLayout65.xml"/><Relationship Id="rId47" Type="http://schemas.openxmlformats.org/officeDocument/2006/relationships/slideLayout" Target="../slideLayouts/slideLayout64.xml"/><Relationship Id="rId49" Type="http://schemas.openxmlformats.org/officeDocument/2006/relationships/slideLayout" Target="../slideLayouts/slideLayout6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33" Type="http://schemas.openxmlformats.org/officeDocument/2006/relationships/slideLayout" Target="../slideLayouts/slideLayout50.xml"/><Relationship Id="rId32" Type="http://schemas.openxmlformats.org/officeDocument/2006/relationships/slideLayout" Target="../slideLayouts/slideLayout49.xml"/><Relationship Id="rId35" Type="http://schemas.openxmlformats.org/officeDocument/2006/relationships/slideLayout" Target="../slideLayouts/slideLayout52.xml"/><Relationship Id="rId34" Type="http://schemas.openxmlformats.org/officeDocument/2006/relationships/slideLayout" Target="../slideLayouts/slideLayout51.xml"/><Relationship Id="rId37" Type="http://schemas.openxmlformats.org/officeDocument/2006/relationships/slideLayout" Target="../slideLayouts/slideLayout54.xml"/><Relationship Id="rId36" Type="http://schemas.openxmlformats.org/officeDocument/2006/relationships/slideLayout" Target="../slideLayouts/slideLayout53.xml"/><Relationship Id="rId39" Type="http://schemas.openxmlformats.org/officeDocument/2006/relationships/slideLayout" Target="../slideLayouts/slideLayout56.xml"/><Relationship Id="rId38" Type="http://schemas.openxmlformats.org/officeDocument/2006/relationships/slideLayout" Target="../slideLayouts/slideLayout55.xml"/><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29" Type="http://schemas.openxmlformats.org/officeDocument/2006/relationships/slideLayout" Target="../slideLayouts/slideLayout46.xml"/><Relationship Id="rId50" Type="http://schemas.openxmlformats.org/officeDocument/2006/relationships/theme" Target="../theme/theme3.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i="0" sz="3200" u="none" cap="none" strike="noStrike">
                <a:solidFill>
                  <a:schemeClr val="dk1"/>
                </a:solidFill>
                <a:latin typeface="Inter Tight Medium"/>
                <a:ea typeface="Inter Tight Medium"/>
                <a:cs typeface="Inter Tight Medium"/>
                <a:sym typeface="Inter Tight Medium"/>
              </a:defRPr>
            </a:lvl1pPr>
            <a:lvl2pPr lvl="1"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2pPr>
            <a:lvl3pPr lvl="2"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3pPr>
            <a:lvl4pPr lvl="3"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4pPr>
            <a:lvl5pPr lvl="4"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5pPr>
            <a:lvl6pPr lvl="5"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6pPr>
            <a:lvl7pPr lvl="6"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7pPr>
            <a:lvl8pPr lvl="7"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8pPr>
            <a:lvl9pPr lvl="8"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9pPr>
          </a:lstStyle>
          <a:p/>
        </p:txBody>
      </p:sp>
      <p:sp>
        <p:nvSpPr>
          <p:cNvPr id="71" name="Google Shape;71;p19"/>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i="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44.png"/><Relationship Id="rId5" Type="http://schemas.openxmlformats.org/officeDocument/2006/relationships/image" Target="../media/image53.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hyperlink" Target="http://drive.google.com/file/d/106h5Gn92XYznpyzsgw_2ruaCq4nypNiT/view" TargetMode="External"/><Relationship Id="rId11" Type="http://schemas.openxmlformats.org/officeDocument/2006/relationships/image" Target="../media/image49.png"/><Relationship Id="rId10"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 Id="rId3" Type="http://schemas.openxmlformats.org/officeDocument/2006/relationships/hyperlink" Target="https://arxiv.org/abs/2401.11735" TargetMode="External"/><Relationship Id="rId4" Type="http://schemas.openxmlformats.org/officeDocument/2006/relationships/hyperlink" Target="https://sui.io/zklogin" TargetMode="External"/><Relationship Id="rId5" Type="http://schemas.openxmlformats.org/officeDocument/2006/relationships/hyperlink" Target="mailto:deepak@mystenlabs.com" TargetMode="External"/><Relationship Id="rId6"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9"/>
          <p:cNvSpPr txBox="1"/>
          <p:nvPr>
            <p:ph type="ctrTitle"/>
          </p:nvPr>
        </p:nvSpPr>
        <p:spPr>
          <a:xfrm>
            <a:off x="558000" y="597350"/>
            <a:ext cx="8254800" cy="175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4CA3FF"/>
                </a:solidFill>
              </a:rPr>
              <a:t>zkLogin: Onboarding</a:t>
            </a:r>
            <a:r>
              <a:rPr b="1" lang="en">
                <a:solidFill>
                  <a:srgbClr val="4CA3FF"/>
                </a:solidFill>
              </a:rPr>
              <a:t> the next billion users to web3</a:t>
            </a:r>
            <a:endParaRPr sz="2800">
              <a:solidFill>
                <a:schemeClr val="lt1"/>
              </a:solidFill>
            </a:endParaRPr>
          </a:p>
        </p:txBody>
      </p:sp>
      <p:sp>
        <p:nvSpPr>
          <p:cNvPr id="264" name="Google Shape;264;p69"/>
          <p:cNvSpPr txBox="1"/>
          <p:nvPr>
            <p:ph idx="1" type="subTitle"/>
          </p:nvPr>
        </p:nvSpPr>
        <p:spPr>
          <a:xfrm>
            <a:off x="501625" y="3831650"/>
            <a:ext cx="8053800" cy="27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1300">
                <a:latin typeface="Inter Tight SemiBold"/>
                <a:ea typeface="Inter Tight SemiBold"/>
                <a:cs typeface="Inter Tight SemiBold"/>
                <a:sym typeface="Inter Tight SemiBold"/>
              </a:rPr>
              <a:t>Jointly with </a:t>
            </a:r>
            <a:r>
              <a:rPr b="0" lang="en" sz="1300">
                <a:latin typeface="Inter Tight SemiBold"/>
                <a:ea typeface="Inter Tight SemiBold"/>
                <a:cs typeface="Inter Tight SemiBold"/>
                <a:sym typeface="Inter Tight SemiBold"/>
              </a:rPr>
              <a:t>Kostas Chalkias | Yan Ji | Jonas Lindstrøm | Ben Riva | Arnab Roy | Mahdi Sedaghat | Joy Wang</a:t>
            </a:r>
            <a:endParaRPr b="0" sz="1300">
              <a:latin typeface="Inter Tight SemiBold"/>
              <a:ea typeface="Inter Tight SemiBold"/>
              <a:cs typeface="Inter Tight SemiBold"/>
              <a:sym typeface="Inter Tight SemiBold"/>
            </a:endParaRPr>
          </a:p>
        </p:txBody>
      </p:sp>
      <p:pic>
        <p:nvPicPr>
          <p:cNvPr id="265" name="Google Shape;265;p69"/>
          <p:cNvPicPr preferRelativeResize="0"/>
          <p:nvPr/>
        </p:nvPicPr>
        <p:blipFill>
          <a:blip r:embed="rId3">
            <a:alphaModFix/>
          </a:blip>
          <a:stretch>
            <a:fillRect/>
          </a:stretch>
        </p:blipFill>
        <p:spPr>
          <a:xfrm>
            <a:off x="558000" y="284800"/>
            <a:ext cx="1955026" cy="233875"/>
          </a:xfrm>
          <a:prstGeom prst="rect">
            <a:avLst/>
          </a:prstGeom>
          <a:noFill/>
          <a:ln>
            <a:noFill/>
          </a:ln>
        </p:spPr>
      </p:pic>
      <p:sp>
        <p:nvSpPr>
          <p:cNvPr id="266" name="Google Shape;266;p69"/>
          <p:cNvSpPr txBox="1"/>
          <p:nvPr/>
        </p:nvSpPr>
        <p:spPr>
          <a:xfrm>
            <a:off x="429900" y="3375900"/>
            <a:ext cx="23649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Deepak Maram</a:t>
            </a:r>
            <a:endParaRPr b="1" sz="1800">
              <a:solidFill>
                <a:schemeClr val="lt1"/>
              </a:solidFill>
            </a:endParaRPr>
          </a:p>
        </p:txBody>
      </p:sp>
      <p:sp>
        <p:nvSpPr>
          <p:cNvPr id="267" name="Google Shape;267;p69"/>
          <p:cNvSpPr txBox="1"/>
          <p:nvPr>
            <p:ph idx="1" type="subTitle"/>
          </p:nvPr>
        </p:nvSpPr>
        <p:spPr>
          <a:xfrm>
            <a:off x="501625" y="4416675"/>
            <a:ext cx="8053800" cy="27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1300">
                <a:latin typeface="Inter Tight SemiBold"/>
                <a:ea typeface="Inter Tight SemiBold"/>
                <a:cs typeface="Inter Tight SemiBold"/>
                <a:sym typeface="Inter Tight SemiBold"/>
              </a:rPr>
              <a:t>SBC 2024</a:t>
            </a:r>
            <a:endParaRPr b="0" sz="1300">
              <a:latin typeface="Inter Tight SemiBold"/>
              <a:ea typeface="Inter Tight SemiBold"/>
              <a:cs typeface="Inter Tight SemiBold"/>
              <a:sym typeface="Inter Tigh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78"/>
          <p:cNvSpPr txBox="1"/>
          <p:nvPr>
            <p:ph type="title"/>
          </p:nvPr>
        </p:nvSpPr>
        <p:spPr>
          <a:xfrm>
            <a:off x="559200" y="413650"/>
            <a:ext cx="5913300" cy="969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2800">
                <a:solidFill>
                  <a:srgbClr val="4285F4"/>
                </a:solidFill>
                <a:latin typeface="Arial"/>
                <a:ea typeface="Arial"/>
                <a:cs typeface="Arial"/>
                <a:sym typeface="Arial"/>
              </a:rPr>
              <a:t>Can we make it as easy as signing in with Google, Facebook and co?</a:t>
            </a:r>
            <a:endParaRPr/>
          </a:p>
        </p:txBody>
      </p:sp>
      <p:sp>
        <p:nvSpPr>
          <p:cNvPr id="344" name="Google Shape;344;p78"/>
          <p:cNvSpPr txBox="1"/>
          <p:nvPr>
            <p:ph idx="1" type="body"/>
          </p:nvPr>
        </p:nvSpPr>
        <p:spPr>
          <a:xfrm>
            <a:off x="484600" y="1582025"/>
            <a:ext cx="4053900" cy="2681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People don’t want to use separate passwords for each and every app, each and every web2 service</a:t>
            </a:r>
            <a:endParaRPr/>
          </a:p>
          <a:p>
            <a:pPr indent="-342900" lvl="0" marL="457200" rtl="0" algn="l">
              <a:spcBef>
                <a:spcPts val="0"/>
              </a:spcBef>
              <a:spcAft>
                <a:spcPts val="0"/>
              </a:spcAft>
              <a:buSzPts val="1800"/>
              <a:buChar char="●"/>
            </a:pPr>
            <a:r>
              <a:rPr lang="en"/>
              <a:t>Extremely likely they already have a Google, Facebook, Amazon account</a:t>
            </a:r>
            <a:endParaRPr/>
          </a:p>
          <a:p>
            <a:pPr indent="-342900" lvl="0" marL="457200" rtl="0" algn="l">
              <a:spcBef>
                <a:spcPts val="0"/>
              </a:spcBef>
              <a:spcAft>
                <a:spcPts val="0"/>
              </a:spcAft>
              <a:buSzPts val="1800"/>
              <a:buChar char="●"/>
            </a:pPr>
            <a:r>
              <a:rPr lang="en"/>
              <a:t>Solution: use OAuth to leverage these already existing accounts </a:t>
            </a:r>
            <a:endParaRPr/>
          </a:p>
        </p:txBody>
      </p:sp>
      <p:sp>
        <p:nvSpPr>
          <p:cNvPr id="345" name="Google Shape;345;p78"/>
          <p:cNvSpPr txBox="1"/>
          <p:nvPr/>
        </p:nvSpPr>
        <p:spPr>
          <a:xfrm>
            <a:off x="5991600" y="45548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lt1"/>
                </a:solidFill>
              </a:rPr>
              <a:t>https://cdn.vox-cdn.com/thumbor/ncbDuMeGzbUI6Ve0w6npZnclPSQ=/0x0:1125x2184/2000x1333/filters:focal(574x1530:575x1531)/cdn.vox-cdn.com/uploads/chorus_asset/file/22756604/IMG_2175.jpeg</a:t>
            </a:r>
            <a:endParaRPr sz="400">
              <a:solidFill>
                <a:schemeClr val="lt1"/>
              </a:solidFill>
            </a:endParaRPr>
          </a:p>
        </p:txBody>
      </p:sp>
      <p:pic>
        <p:nvPicPr>
          <p:cNvPr id="346" name="Google Shape;346;p78"/>
          <p:cNvPicPr preferRelativeResize="0"/>
          <p:nvPr/>
        </p:nvPicPr>
        <p:blipFill rotWithShape="1">
          <a:blip r:embed="rId3">
            <a:alphaModFix/>
          </a:blip>
          <a:srcRect b="69" l="0" r="0" t="69"/>
          <a:stretch/>
        </p:blipFill>
        <p:spPr>
          <a:xfrm>
            <a:off x="5807750" y="1050950"/>
            <a:ext cx="3127200" cy="3862500"/>
          </a:xfrm>
          <a:prstGeom prst="roundRect">
            <a:avLst>
              <a:gd fmla="val 6862"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79"/>
          <p:cNvSpPr txBox="1"/>
          <p:nvPr>
            <p:ph type="title"/>
          </p:nvPr>
        </p:nvSpPr>
        <p:spPr>
          <a:xfrm>
            <a:off x="559200" y="413650"/>
            <a:ext cx="72396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Naive solution: OAuth + Custodial wallet</a:t>
            </a:r>
            <a:endParaRPr/>
          </a:p>
        </p:txBody>
      </p:sp>
      <p:pic>
        <p:nvPicPr>
          <p:cNvPr id="352" name="Google Shape;352;p79"/>
          <p:cNvPicPr preferRelativeResize="0"/>
          <p:nvPr/>
        </p:nvPicPr>
        <p:blipFill>
          <a:blip r:embed="rId3">
            <a:alphaModFix/>
          </a:blip>
          <a:stretch>
            <a:fillRect/>
          </a:stretch>
        </p:blipFill>
        <p:spPr>
          <a:xfrm>
            <a:off x="1919700" y="2139862"/>
            <a:ext cx="1267850" cy="1267850"/>
          </a:xfrm>
          <a:prstGeom prst="rect">
            <a:avLst/>
          </a:prstGeom>
          <a:noFill/>
          <a:ln>
            <a:noFill/>
          </a:ln>
        </p:spPr>
      </p:pic>
      <p:grpSp>
        <p:nvGrpSpPr>
          <p:cNvPr id="353" name="Google Shape;353;p79"/>
          <p:cNvGrpSpPr/>
          <p:nvPr/>
        </p:nvGrpSpPr>
        <p:grpSpPr>
          <a:xfrm>
            <a:off x="5943900" y="1947538"/>
            <a:ext cx="2298000" cy="1742725"/>
            <a:chOff x="5228575" y="1981775"/>
            <a:chExt cx="2298000" cy="1742725"/>
          </a:xfrm>
        </p:grpSpPr>
        <p:pic>
          <p:nvPicPr>
            <p:cNvPr id="354" name="Google Shape;354;p79"/>
            <p:cNvPicPr preferRelativeResize="0"/>
            <p:nvPr/>
          </p:nvPicPr>
          <p:blipFill>
            <a:blip r:embed="rId4">
              <a:alphaModFix/>
            </a:blip>
            <a:stretch>
              <a:fillRect/>
            </a:stretch>
          </p:blipFill>
          <p:spPr>
            <a:xfrm>
              <a:off x="5228575" y="1981775"/>
              <a:ext cx="1471975" cy="1471975"/>
            </a:xfrm>
            <a:prstGeom prst="rect">
              <a:avLst/>
            </a:prstGeom>
            <a:noFill/>
            <a:ln>
              <a:noFill/>
            </a:ln>
          </p:spPr>
        </p:pic>
        <p:pic>
          <p:nvPicPr>
            <p:cNvPr id="355" name="Google Shape;355;p79"/>
            <p:cNvPicPr preferRelativeResize="0"/>
            <p:nvPr/>
          </p:nvPicPr>
          <p:blipFill>
            <a:blip r:embed="rId5">
              <a:alphaModFix/>
            </a:blip>
            <a:stretch>
              <a:fillRect/>
            </a:stretch>
          </p:blipFill>
          <p:spPr>
            <a:xfrm>
              <a:off x="6373825" y="2571750"/>
              <a:ext cx="1152750" cy="1152750"/>
            </a:xfrm>
            <a:prstGeom prst="rect">
              <a:avLst/>
            </a:prstGeom>
            <a:noFill/>
            <a:ln>
              <a:noFill/>
            </a:ln>
          </p:spPr>
        </p:pic>
      </p:grpSp>
      <p:sp>
        <p:nvSpPr>
          <p:cNvPr id="356" name="Google Shape;356;p79"/>
          <p:cNvSpPr/>
          <p:nvPr/>
        </p:nvSpPr>
        <p:spPr>
          <a:xfrm>
            <a:off x="3306900" y="2653000"/>
            <a:ext cx="2637000" cy="331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79"/>
          <p:cNvPicPr preferRelativeResize="0"/>
          <p:nvPr/>
        </p:nvPicPr>
        <p:blipFill>
          <a:blip r:embed="rId6">
            <a:alphaModFix/>
          </a:blip>
          <a:stretch>
            <a:fillRect/>
          </a:stretch>
        </p:blipFill>
        <p:spPr>
          <a:xfrm>
            <a:off x="3685075" y="2139850"/>
            <a:ext cx="1880650" cy="524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0"/>
          <p:cNvSpPr txBox="1"/>
          <p:nvPr>
            <p:ph type="ctrTitle"/>
          </p:nvPr>
        </p:nvSpPr>
        <p:spPr>
          <a:xfrm>
            <a:off x="792000" y="1696500"/>
            <a:ext cx="7560000" cy="1755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Can we avoid the trusted custodian?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81"/>
          <p:cNvSpPr txBox="1"/>
          <p:nvPr/>
        </p:nvSpPr>
        <p:spPr>
          <a:xfrm>
            <a:off x="576000" y="1530000"/>
            <a:ext cx="7873500" cy="870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rgbClr val="FFFFFF"/>
                </a:solidFill>
                <a:latin typeface="Inter Tight Medium"/>
                <a:ea typeface="Inter Tight Medium"/>
                <a:cs typeface="Inter Tight Medium"/>
                <a:sym typeface="Inter Tight Medium"/>
              </a:rPr>
              <a:t>zkLogin:</a:t>
            </a:r>
            <a:r>
              <a:rPr lang="en" sz="3600">
                <a:solidFill>
                  <a:srgbClr val="4CA3FF"/>
                </a:solidFill>
                <a:latin typeface="Inter Tight Medium"/>
                <a:ea typeface="Inter Tight Medium"/>
                <a:cs typeface="Inter Tight Medium"/>
                <a:sym typeface="Inter Tight Medium"/>
              </a:rPr>
              <a:t> </a:t>
            </a:r>
            <a:endParaRPr sz="3600">
              <a:solidFill>
                <a:srgbClr val="4CA3FF"/>
              </a:solidFill>
              <a:latin typeface="Inter Tight Medium"/>
              <a:ea typeface="Inter Tight Medium"/>
              <a:cs typeface="Inter Tight Medium"/>
              <a:sym typeface="Inter Tight Medium"/>
            </a:endParaRPr>
          </a:p>
          <a:p>
            <a:pPr indent="0" lvl="0" marL="0" rtl="0" algn="l">
              <a:spcBef>
                <a:spcPts val="0"/>
              </a:spcBef>
              <a:spcAft>
                <a:spcPts val="0"/>
              </a:spcAft>
              <a:buNone/>
            </a:pPr>
            <a:r>
              <a:rPr lang="en" sz="3600">
                <a:solidFill>
                  <a:srgbClr val="4CA3FF"/>
                </a:solidFill>
                <a:latin typeface="Inter Tight Medium"/>
                <a:ea typeface="Inter Tight Medium"/>
                <a:cs typeface="Inter Tight Medium"/>
                <a:sym typeface="Inter Tight Medium"/>
              </a:rPr>
              <a:t>OAuth + Zero Knowledge Proof</a:t>
            </a:r>
            <a:endParaRPr sz="3600">
              <a:solidFill>
                <a:srgbClr val="4CA3FF"/>
              </a:solidFill>
              <a:latin typeface="Inter Tight Medium"/>
              <a:ea typeface="Inter Tight Medium"/>
              <a:cs typeface="Inter Tight Medium"/>
              <a:sym typeface="Inter Tight Medium"/>
            </a:endParaRPr>
          </a:p>
        </p:txBody>
      </p:sp>
      <p:sp>
        <p:nvSpPr>
          <p:cNvPr id="369" name="Google Shape;369;p81"/>
          <p:cNvSpPr txBox="1"/>
          <p:nvPr/>
        </p:nvSpPr>
        <p:spPr>
          <a:xfrm>
            <a:off x="576000" y="2880000"/>
            <a:ext cx="4534200" cy="886500"/>
          </a:xfrm>
          <a:prstGeom prst="rect">
            <a:avLst/>
          </a:prstGeom>
          <a:noFill/>
          <a:ln>
            <a:noFill/>
          </a:ln>
        </p:spPr>
        <p:txBody>
          <a:bodyPr anchorCtr="0" anchor="t" bIns="0" lIns="0" spcFirstLastPara="1" rIns="0" wrap="square" tIns="0">
            <a:spAutoFit/>
          </a:bodyPr>
          <a:lstStyle/>
          <a:p>
            <a:pPr indent="0" lvl="0" marL="0" rtl="0" algn="l">
              <a:lnSpc>
                <a:spcPct val="110000"/>
              </a:lnSpc>
              <a:spcBef>
                <a:spcPts val="0"/>
              </a:spcBef>
              <a:spcAft>
                <a:spcPts val="0"/>
              </a:spcAft>
              <a:buNone/>
            </a:pPr>
            <a:r>
              <a:rPr lang="en" sz="1800">
                <a:solidFill>
                  <a:srgbClr val="FFFFFF"/>
                </a:solidFill>
                <a:latin typeface="Inter Tight Medium"/>
                <a:ea typeface="Inter Tight Medium"/>
                <a:cs typeface="Inter Tight Medium"/>
                <a:sym typeface="Inter Tight Medium"/>
              </a:rPr>
              <a:t>N</a:t>
            </a:r>
            <a:r>
              <a:rPr lang="en" sz="1800">
                <a:solidFill>
                  <a:srgbClr val="FFFFFF"/>
                </a:solidFill>
                <a:latin typeface="Inter Tight Medium"/>
                <a:ea typeface="Inter Tight Medium"/>
                <a:cs typeface="Inter Tight Medium"/>
                <a:sym typeface="Inter Tight Medium"/>
              </a:rPr>
              <a:t>on-custodial</a:t>
            </a:r>
            <a:endParaRPr sz="1800">
              <a:solidFill>
                <a:srgbClr val="FFFFFF"/>
              </a:solidFill>
              <a:latin typeface="Inter Tight Medium"/>
              <a:ea typeface="Inter Tight Medium"/>
              <a:cs typeface="Inter Tight Medium"/>
              <a:sym typeface="Inter Tight Medium"/>
            </a:endParaRPr>
          </a:p>
          <a:p>
            <a:pPr indent="0" lvl="0" marL="0" rtl="0" algn="l">
              <a:lnSpc>
                <a:spcPct val="110000"/>
              </a:lnSpc>
              <a:spcBef>
                <a:spcPts val="0"/>
              </a:spcBef>
              <a:spcAft>
                <a:spcPts val="0"/>
              </a:spcAft>
              <a:buNone/>
            </a:pPr>
            <a:r>
              <a:rPr lang="en" sz="1800">
                <a:solidFill>
                  <a:srgbClr val="FFFFFF"/>
                </a:solidFill>
                <a:latin typeface="Inter Tight Medium"/>
                <a:ea typeface="Inter Tight Medium"/>
                <a:cs typeface="Inter Tight Medium"/>
                <a:sym typeface="Inter Tight Medium"/>
              </a:rPr>
              <a:t>User-friendly</a:t>
            </a:r>
            <a:endParaRPr sz="1800">
              <a:solidFill>
                <a:srgbClr val="FFFFFF"/>
              </a:solidFill>
              <a:latin typeface="Inter Tight Medium"/>
              <a:ea typeface="Inter Tight Medium"/>
              <a:cs typeface="Inter Tight Medium"/>
              <a:sym typeface="Inter Tight Medium"/>
            </a:endParaRPr>
          </a:p>
          <a:p>
            <a:pPr indent="0" lvl="0" marL="0" rtl="0" algn="l">
              <a:lnSpc>
                <a:spcPct val="110000"/>
              </a:lnSpc>
              <a:spcBef>
                <a:spcPts val="0"/>
              </a:spcBef>
              <a:spcAft>
                <a:spcPts val="0"/>
              </a:spcAft>
              <a:buNone/>
            </a:pPr>
            <a:r>
              <a:rPr lang="en" sz="1800">
                <a:solidFill>
                  <a:srgbClr val="FFFFFF"/>
                </a:solidFill>
                <a:latin typeface="Inter Tight Medium"/>
                <a:ea typeface="Inter Tight Medium"/>
                <a:cs typeface="Inter Tight Medium"/>
                <a:sym typeface="Inter Tight Medium"/>
              </a:rPr>
              <a:t>Privacy-preserving </a:t>
            </a:r>
            <a:endParaRPr sz="1800">
              <a:solidFill>
                <a:srgbClr val="FFFFFF"/>
              </a:solidFill>
              <a:latin typeface="Inter Tight Medium"/>
              <a:ea typeface="Inter Tight Medium"/>
              <a:cs typeface="Inter Tight Medium"/>
              <a:sym typeface="Inter Tigh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82"/>
          <p:cNvSpPr txBox="1"/>
          <p:nvPr>
            <p:ph type="title"/>
          </p:nvPr>
        </p:nvSpPr>
        <p:spPr>
          <a:xfrm>
            <a:off x="323850" y="310275"/>
            <a:ext cx="8100000" cy="9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OpenID Connect (an extension of OAuth 2.0)</a:t>
            </a:r>
            <a:endParaRPr>
              <a:solidFill>
                <a:schemeClr val="accent1"/>
              </a:solidFill>
            </a:endParaRPr>
          </a:p>
        </p:txBody>
      </p:sp>
      <p:pic>
        <p:nvPicPr>
          <p:cNvPr id="375" name="Google Shape;375;p82"/>
          <p:cNvPicPr preferRelativeResize="0"/>
          <p:nvPr/>
        </p:nvPicPr>
        <p:blipFill rotWithShape="1">
          <a:blip r:embed="rId3">
            <a:alphaModFix/>
          </a:blip>
          <a:srcRect b="13043" l="0" r="0" t="0"/>
          <a:stretch/>
        </p:blipFill>
        <p:spPr>
          <a:xfrm>
            <a:off x="993775" y="1091175"/>
            <a:ext cx="7386127" cy="3322499"/>
          </a:xfrm>
          <a:prstGeom prst="rect">
            <a:avLst/>
          </a:prstGeom>
          <a:noFill/>
          <a:ln>
            <a:noFill/>
          </a:ln>
        </p:spPr>
      </p:pic>
      <p:pic>
        <p:nvPicPr>
          <p:cNvPr id="376" name="Google Shape;376;p82"/>
          <p:cNvPicPr preferRelativeResize="0"/>
          <p:nvPr/>
        </p:nvPicPr>
        <p:blipFill>
          <a:blip r:embed="rId4">
            <a:alphaModFix/>
          </a:blip>
          <a:stretch>
            <a:fillRect/>
          </a:stretch>
        </p:blipFill>
        <p:spPr>
          <a:xfrm>
            <a:off x="1611225" y="2929350"/>
            <a:ext cx="995125" cy="61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3"/>
          <p:cNvSpPr txBox="1"/>
          <p:nvPr>
            <p:ph type="title"/>
          </p:nvPr>
        </p:nvSpPr>
        <p:spPr>
          <a:xfrm>
            <a:off x="323850" y="310275"/>
            <a:ext cx="4868100" cy="9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JWT: JSON Web Token</a:t>
            </a:r>
            <a:endParaRPr>
              <a:solidFill>
                <a:schemeClr val="accent1"/>
              </a:solidFill>
            </a:endParaRPr>
          </a:p>
        </p:txBody>
      </p:sp>
      <p:pic>
        <p:nvPicPr>
          <p:cNvPr id="382" name="Google Shape;382;p83"/>
          <p:cNvPicPr preferRelativeResize="0"/>
          <p:nvPr/>
        </p:nvPicPr>
        <p:blipFill rotWithShape="1">
          <a:blip r:embed="rId3">
            <a:alphaModFix/>
          </a:blip>
          <a:srcRect b="32755" l="0" r="0" t="0"/>
          <a:stretch/>
        </p:blipFill>
        <p:spPr>
          <a:xfrm>
            <a:off x="1206525" y="1163887"/>
            <a:ext cx="7318374" cy="3844676"/>
          </a:xfrm>
          <a:prstGeom prst="rect">
            <a:avLst/>
          </a:prstGeom>
          <a:noFill/>
          <a:ln cap="flat" cmpd="sng" w="9525">
            <a:solidFill>
              <a:schemeClr val="dk2"/>
            </a:solidFill>
            <a:prstDash val="solid"/>
            <a:round/>
            <a:headEnd len="sm" w="sm" type="none"/>
            <a:tailEnd len="sm" w="sm" type="none"/>
          </a:ln>
        </p:spPr>
      </p:pic>
      <p:sp>
        <p:nvSpPr>
          <p:cNvPr id="383" name="Google Shape;383;p83"/>
          <p:cNvSpPr txBox="1"/>
          <p:nvPr/>
        </p:nvSpPr>
        <p:spPr>
          <a:xfrm>
            <a:off x="359300" y="716125"/>
            <a:ext cx="33273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rPr>
              <a:t>Base64-encoded, RSA-signed</a:t>
            </a:r>
            <a:endParaRPr sz="1700">
              <a:solidFill>
                <a:schemeClr val="accent1"/>
              </a:solidFill>
            </a:endParaRPr>
          </a:p>
        </p:txBody>
      </p:sp>
      <p:sp>
        <p:nvSpPr>
          <p:cNvPr id="384" name="Google Shape;384;p83"/>
          <p:cNvSpPr/>
          <p:nvPr/>
        </p:nvSpPr>
        <p:spPr>
          <a:xfrm>
            <a:off x="5274650" y="0"/>
            <a:ext cx="3122700" cy="1197900"/>
          </a:xfrm>
          <a:prstGeom prst="wedgeEllipseCallout">
            <a:avLst>
              <a:gd fmla="val -69716" name="adj1"/>
              <a:gd fmla="val 46454"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Inter Tight"/>
                <a:ea typeface="Inter Tight"/>
                <a:cs typeface="Inter Tight"/>
                <a:sym typeface="Inter Tight"/>
              </a:rPr>
              <a:t>JWT as an alternative to a private key?</a:t>
            </a:r>
            <a:endParaRPr i="1" sz="1200">
              <a:solidFill>
                <a:schemeClr val="accent1"/>
              </a:solidFill>
              <a:latin typeface="Inter Tight"/>
              <a:ea typeface="Inter Tight"/>
              <a:cs typeface="Inter Tight"/>
              <a:sym typeface="Inter T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84"/>
          <p:cNvPicPr preferRelativeResize="0"/>
          <p:nvPr/>
        </p:nvPicPr>
        <p:blipFill rotWithShape="1">
          <a:blip r:embed="rId3">
            <a:alphaModFix/>
          </a:blip>
          <a:srcRect b="12750" l="0" r="0" t="-12750"/>
          <a:stretch/>
        </p:blipFill>
        <p:spPr>
          <a:xfrm>
            <a:off x="265675" y="550250"/>
            <a:ext cx="4961775" cy="1140125"/>
          </a:xfrm>
          <a:prstGeom prst="rect">
            <a:avLst/>
          </a:prstGeom>
          <a:noFill/>
          <a:ln>
            <a:noFill/>
          </a:ln>
        </p:spPr>
      </p:pic>
      <p:sp>
        <p:nvSpPr>
          <p:cNvPr id="390" name="Google Shape;390;p84"/>
          <p:cNvSpPr txBox="1"/>
          <p:nvPr>
            <p:ph type="title"/>
          </p:nvPr>
        </p:nvSpPr>
        <p:spPr>
          <a:xfrm>
            <a:off x="3665050" y="71300"/>
            <a:ext cx="490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Inter Tight"/>
                <a:ea typeface="Inter Tight"/>
                <a:cs typeface="Inter Tight"/>
                <a:sym typeface="Inter Tight"/>
              </a:rPr>
              <a:t>A Google-issued</a:t>
            </a:r>
            <a:r>
              <a:rPr lang="en">
                <a:solidFill>
                  <a:schemeClr val="accent1"/>
                </a:solidFill>
                <a:latin typeface="Inter Tight"/>
                <a:ea typeface="Inter Tight"/>
                <a:cs typeface="Inter Tight"/>
                <a:sym typeface="Inter Tight"/>
              </a:rPr>
              <a:t> JWT (decoded)</a:t>
            </a:r>
            <a:endParaRPr>
              <a:solidFill>
                <a:schemeClr val="accent1"/>
              </a:solidFill>
              <a:latin typeface="Inter Tight"/>
              <a:ea typeface="Inter Tight"/>
              <a:cs typeface="Inter Tight"/>
              <a:sym typeface="Inter Tight"/>
            </a:endParaRPr>
          </a:p>
        </p:txBody>
      </p:sp>
      <p:pic>
        <p:nvPicPr>
          <p:cNvPr id="391" name="Google Shape;391;p84"/>
          <p:cNvPicPr preferRelativeResize="0"/>
          <p:nvPr/>
        </p:nvPicPr>
        <p:blipFill>
          <a:blip r:embed="rId4">
            <a:alphaModFix/>
          </a:blip>
          <a:stretch>
            <a:fillRect/>
          </a:stretch>
        </p:blipFill>
        <p:spPr>
          <a:xfrm>
            <a:off x="228600" y="2167266"/>
            <a:ext cx="8839203" cy="2135977"/>
          </a:xfrm>
          <a:prstGeom prst="rect">
            <a:avLst/>
          </a:prstGeom>
          <a:noFill/>
          <a:ln>
            <a:noFill/>
          </a:ln>
        </p:spPr>
      </p:pic>
      <p:pic>
        <p:nvPicPr>
          <p:cNvPr id="392" name="Google Shape;392;p84"/>
          <p:cNvPicPr preferRelativeResize="0"/>
          <p:nvPr/>
        </p:nvPicPr>
        <p:blipFill>
          <a:blip r:embed="rId5">
            <a:alphaModFix/>
          </a:blip>
          <a:stretch>
            <a:fillRect/>
          </a:stretch>
        </p:blipFill>
        <p:spPr>
          <a:xfrm>
            <a:off x="6149300" y="644000"/>
            <a:ext cx="2593350" cy="723700"/>
          </a:xfrm>
          <a:prstGeom prst="rect">
            <a:avLst/>
          </a:prstGeom>
          <a:noFill/>
          <a:ln>
            <a:noFill/>
          </a:ln>
        </p:spPr>
      </p:pic>
      <p:sp>
        <p:nvSpPr>
          <p:cNvPr id="393" name="Google Shape;393;p84"/>
          <p:cNvSpPr/>
          <p:nvPr/>
        </p:nvSpPr>
        <p:spPr>
          <a:xfrm>
            <a:off x="2184225" y="3006250"/>
            <a:ext cx="10491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4"/>
          <p:cNvSpPr/>
          <p:nvPr/>
        </p:nvSpPr>
        <p:spPr>
          <a:xfrm>
            <a:off x="6401325" y="3313150"/>
            <a:ext cx="2742600" cy="1140000"/>
          </a:xfrm>
          <a:prstGeom prst="wedgeEllipseCallout">
            <a:avLst>
              <a:gd fmla="val -82338" name="adj1"/>
              <a:gd fmla="val -26485" name="adj2"/>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Inter Tight"/>
                <a:ea typeface="Inter Tight"/>
                <a:cs typeface="Inter Tight"/>
                <a:sym typeface="Inter Tight"/>
              </a:rPr>
              <a:t>you can ask for email</a:t>
            </a:r>
            <a:br>
              <a:rPr lang="en" sz="1300">
                <a:solidFill>
                  <a:schemeClr val="lt1"/>
                </a:solidFill>
                <a:latin typeface="Inter Tight"/>
                <a:ea typeface="Inter Tight"/>
                <a:cs typeface="Inter Tight"/>
                <a:sym typeface="Inter Tight"/>
              </a:rPr>
            </a:br>
            <a:r>
              <a:rPr lang="en" sz="1300">
                <a:solidFill>
                  <a:schemeClr val="lt1"/>
                </a:solidFill>
                <a:latin typeface="Inter Tight"/>
                <a:ea typeface="Inter Tight"/>
                <a:cs typeface="Inter Tight"/>
                <a:sym typeface="Inter Tight"/>
              </a:rPr>
              <a:t>and other personal info</a:t>
            </a:r>
            <a:endParaRPr i="1" sz="1300">
              <a:solidFill>
                <a:schemeClr val="lt1"/>
              </a:solidFill>
              <a:latin typeface="Inter Tight"/>
              <a:ea typeface="Inter Tight"/>
              <a:cs typeface="Inter Tight"/>
              <a:sym typeface="Inter T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85"/>
          <p:cNvPicPr preferRelativeResize="0"/>
          <p:nvPr/>
        </p:nvPicPr>
        <p:blipFill rotWithShape="1">
          <a:blip r:embed="rId3">
            <a:alphaModFix/>
          </a:blip>
          <a:srcRect b="12750" l="0" r="0" t="-12750"/>
          <a:stretch/>
        </p:blipFill>
        <p:spPr>
          <a:xfrm>
            <a:off x="227888" y="908363"/>
            <a:ext cx="4961775" cy="1140125"/>
          </a:xfrm>
          <a:prstGeom prst="rect">
            <a:avLst/>
          </a:prstGeom>
          <a:noFill/>
          <a:ln>
            <a:noFill/>
          </a:ln>
        </p:spPr>
      </p:pic>
      <p:sp>
        <p:nvSpPr>
          <p:cNvPr id="400" name="Google Shape;400;p85"/>
          <p:cNvSpPr txBox="1"/>
          <p:nvPr>
            <p:ph type="title"/>
          </p:nvPr>
        </p:nvSpPr>
        <p:spPr>
          <a:xfrm>
            <a:off x="323850" y="386475"/>
            <a:ext cx="8169300" cy="9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Inter Tight"/>
                <a:ea typeface="Inter Tight"/>
                <a:cs typeface="Inter Tight"/>
                <a:sym typeface="Inter Tight"/>
              </a:rPr>
              <a:t>Challenge 1: How to authorize a tx with a JWT?</a:t>
            </a:r>
            <a:endParaRPr sz="1800">
              <a:solidFill>
                <a:schemeClr val="accent1"/>
              </a:solidFill>
              <a:latin typeface="Inter Tight"/>
              <a:ea typeface="Inter Tight"/>
              <a:cs typeface="Inter Tight"/>
              <a:sym typeface="Inter Tight"/>
            </a:endParaRPr>
          </a:p>
        </p:txBody>
      </p:sp>
      <p:pic>
        <p:nvPicPr>
          <p:cNvPr id="401" name="Google Shape;401;p85"/>
          <p:cNvPicPr preferRelativeResize="0"/>
          <p:nvPr/>
        </p:nvPicPr>
        <p:blipFill>
          <a:blip r:embed="rId4">
            <a:alphaModFix/>
          </a:blip>
          <a:stretch>
            <a:fillRect/>
          </a:stretch>
        </p:blipFill>
        <p:spPr>
          <a:xfrm>
            <a:off x="227900" y="2278066"/>
            <a:ext cx="8839203" cy="2135977"/>
          </a:xfrm>
          <a:prstGeom prst="rect">
            <a:avLst/>
          </a:prstGeom>
          <a:noFill/>
          <a:ln>
            <a:noFill/>
          </a:ln>
        </p:spPr>
      </p:pic>
      <p:sp>
        <p:nvSpPr>
          <p:cNvPr id="402" name="Google Shape;402;p85"/>
          <p:cNvSpPr/>
          <p:nvPr/>
        </p:nvSpPr>
        <p:spPr>
          <a:xfrm>
            <a:off x="2184238" y="3069750"/>
            <a:ext cx="10491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86"/>
          <p:cNvPicPr preferRelativeResize="0"/>
          <p:nvPr/>
        </p:nvPicPr>
        <p:blipFill rotWithShape="1">
          <a:blip r:embed="rId3">
            <a:alphaModFix/>
          </a:blip>
          <a:srcRect b="12750" l="0" r="0" t="-12750"/>
          <a:stretch/>
        </p:blipFill>
        <p:spPr>
          <a:xfrm>
            <a:off x="227888" y="908363"/>
            <a:ext cx="4961775" cy="1140125"/>
          </a:xfrm>
          <a:prstGeom prst="rect">
            <a:avLst/>
          </a:prstGeom>
          <a:noFill/>
          <a:ln>
            <a:noFill/>
          </a:ln>
        </p:spPr>
      </p:pic>
      <p:sp>
        <p:nvSpPr>
          <p:cNvPr id="408" name="Google Shape;408;p86"/>
          <p:cNvSpPr txBox="1"/>
          <p:nvPr>
            <p:ph type="title"/>
          </p:nvPr>
        </p:nvSpPr>
        <p:spPr>
          <a:xfrm>
            <a:off x="323850" y="310275"/>
            <a:ext cx="8169300" cy="9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Inter Tight"/>
                <a:ea typeface="Inter Tight"/>
                <a:cs typeface="Inter Tight"/>
                <a:sym typeface="Inter Tight"/>
              </a:rPr>
              <a:t>Inject a </a:t>
            </a:r>
            <a:r>
              <a:rPr lang="en">
                <a:solidFill>
                  <a:schemeClr val="accent1"/>
                </a:solidFill>
                <a:latin typeface="Inter Tight"/>
                <a:ea typeface="Inter Tight"/>
                <a:cs typeface="Inter Tight"/>
                <a:sym typeface="Inter Tight"/>
              </a:rPr>
              <a:t>fresh pub key into JWT!</a:t>
            </a:r>
            <a:endParaRPr>
              <a:solidFill>
                <a:schemeClr val="accent1"/>
              </a:solidFill>
              <a:latin typeface="Inter Tight"/>
              <a:ea typeface="Inter Tight"/>
              <a:cs typeface="Inter Tight"/>
              <a:sym typeface="Inter Tight"/>
            </a:endParaRPr>
          </a:p>
        </p:txBody>
      </p:sp>
      <p:pic>
        <p:nvPicPr>
          <p:cNvPr id="409" name="Google Shape;409;p86"/>
          <p:cNvPicPr preferRelativeResize="0"/>
          <p:nvPr/>
        </p:nvPicPr>
        <p:blipFill>
          <a:blip r:embed="rId4">
            <a:alphaModFix/>
          </a:blip>
          <a:stretch>
            <a:fillRect/>
          </a:stretch>
        </p:blipFill>
        <p:spPr>
          <a:xfrm>
            <a:off x="227900" y="2278066"/>
            <a:ext cx="8839203" cy="2135977"/>
          </a:xfrm>
          <a:prstGeom prst="rect">
            <a:avLst/>
          </a:prstGeom>
          <a:noFill/>
          <a:ln>
            <a:noFill/>
          </a:ln>
        </p:spPr>
      </p:pic>
      <p:sp>
        <p:nvSpPr>
          <p:cNvPr id="410" name="Google Shape;410;p86"/>
          <p:cNvSpPr/>
          <p:nvPr/>
        </p:nvSpPr>
        <p:spPr>
          <a:xfrm>
            <a:off x="2184238" y="3069750"/>
            <a:ext cx="10491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6"/>
          <p:cNvSpPr/>
          <p:nvPr/>
        </p:nvSpPr>
        <p:spPr>
          <a:xfrm>
            <a:off x="5624200" y="1276275"/>
            <a:ext cx="2640600" cy="1526700"/>
          </a:xfrm>
          <a:prstGeom prst="wedgeEllipseCallout">
            <a:avLst>
              <a:gd fmla="val -57281" name="adj1"/>
              <a:gd fmla="val 81034" name="adj2"/>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Inter Tight"/>
                <a:ea typeface="Inter Tight"/>
                <a:cs typeface="Inter Tight"/>
                <a:sym typeface="Inter Tight"/>
              </a:rPr>
              <a:t>replace </a:t>
            </a:r>
            <a:r>
              <a:rPr b="1" i="1" lang="en" sz="1300">
                <a:solidFill>
                  <a:schemeClr val="lt1"/>
                </a:solidFill>
                <a:latin typeface="Inter Tight"/>
                <a:ea typeface="Inter Tight"/>
                <a:cs typeface="Inter Tight"/>
                <a:sym typeface="Inter Tight"/>
              </a:rPr>
              <a:t>nonce</a:t>
            </a:r>
            <a:r>
              <a:rPr lang="en" sz="1300">
                <a:solidFill>
                  <a:schemeClr val="lt1"/>
                </a:solidFill>
                <a:latin typeface="Inter Tight"/>
                <a:ea typeface="Inter Tight"/>
                <a:cs typeface="Inter Tight"/>
                <a:sym typeface="Inter Tight"/>
              </a:rPr>
              <a:t> with </a:t>
            </a:r>
            <a:br>
              <a:rPr lang="en" sz="1300">
                <a:solidFill>
                  <a:schemeClr val="lt1"/>
                </a:solidFill>
                <a:latin typeface="Inter Tight"/>
                <a:ea typeface="Inter Tight"/>
                <a:cs typeface="Inter Tight"/>
                <a:sym typeface="Inter Tight"/>
              </a:rPr>
            </a:br>
            <a:r>
              <a:rPr lang="en" sz="1300">
                <a:solidFill>
                  <a:schemeClr val="lt1"/>
                </a:solidFill>
                <a:latin typeface="Inter Tight"/>
                <a:ea typeface="Inter Tight"/>
                <a:cs typeface="Inter Tight"/>
                <a:sym typeface="Inter Tight"/>
              </a:rPr>
              <a:t>user provided data:</a:t>
            </a:r>
            <a:br>
              <a:rPr lang="en" sz="1300">
                <a:solidFill>
                  <a:schemeClr val="lt1"/>
                </a:solidFill>
                <a:latin typeface="Inter Tight"/>
                <a:ea typeface="Inter Tight"/>
                <a:cs typeface="Inter Tight"/>
                <a:sym typeface="Inter Tight"/>
              </a:rPr>
            </a:br>
            <a:br>
              <a:rPr lang="en" sz="1300">
                <a:solidFill>
                  <a:schemeClr val="lt1"/>
                </a:solidFill>
                <a:latin typeface="Inter Tight"/>
                <a:ea typeface="Inter Tight"/>
                <a:cs typeface="Inter Tight"/>
                <a:sym typeface="Inter Tight"/>
              </a:rPr>
            </a:br>
            <a:r>
              <a:rPr b="1" i="1" lang="en" sz="1300">
                <a:solidFill>
                  <a:schemeClr val="lt1"/>
                </a:solidFill>
                <a:latin typeface="Inter Tight"/>
                <a:ea typeface="Inter Tight"/>
                <a:cs typeface="Inter Tight"/>
                <a:sym typeface="Inter Tight"/>
              </a:rPr>
              <a:t>ephemeral pub key + expiration</a:t>
            </a:r>
            <a:endParaRPr b="1" i="1" sz="1300">
              <a:solidFill>
                <a:schemeClr val="lt1"/>
              </a:solidFill>
              <a:latin typeface="Inter Tight"/>
              <a:ea typeface="Inter Tight"/>
              <a:cs typeface="Inter Tight"/>
              <a:sym typeface="Inter Tight"/>
            </a:endParaRPr>
          </a:p>
        </p:txBody>
      </p:sp>
      <p:sp>
        <p:nvSpPr>
          <p:cNvPr id="412" name="Google Shape;412;p86"/>
          <p:cNvSpPr txBox="1"/>
          <p:nvPr/>
        </p:nvSpPr>
        <p:spPr>
          <a:xfrm>
            <a:off x="228600" y="4587675"/>
            <a:ext cx="5784000" cy="4464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1200"/>
              </a:spcAft>
              <a:buNone/>
            </a:pPr>
            <a:r>
              <a:rPr b="1" lang="en" sz="1700">
                <a:solidFill>
                  <a:srgbClr val="4CA3FF"/>
                </a:solidFill>
                <a:latin typeface="Inter Tight"/>
                <a:ea typeface="Inter Tight"/>
                <a:cs typeface="Inter Tight"/>
                <a:sym typeface="Inter Tight"/>
              </a:rPr>
              <a:t>We have a DIGITAL CERT over our fresh key + expiration</a:t>
            </a:r>
            <a:endParaRPr b="1" sz="800">
              <a:solidFill>
                <a:srgbClr val="4CA3FF"/>
              </a:solidFill>
            </a:endParaRPr>
          </a:p>
        </p:txBody>
      </p:sp>
      <p:sp>
        <p:nvSpPr>
          <p:cNvPr id="413" name="Google Shape;413;p86"/>
          <p:cNvSpPr/>
          <p:nvPr/>
        </p:nvSpPr>
        <p:spPr>
          <a:xfrm>
            <a:off x="6064800" y="4650375"/>
            <a:ext cx="336600" cy="321000"/>
          </a:xfrm>
          <a:prstGeom prst="smileyFace">
            <a:avLst>
              <a:gd fmla="val 4653"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6"/>
          <p:cNvSpPr/>
          <p:nvPr/>
        </p:nvSpPr>
        <p:spPr>
          <a:xfrm>
            <a:off x="6526775" y="4650375"/>
            <a:ext cx="336600" cy="321000"/>
          </a:xfrm>
          <a:prstGeom prst="smileyFace">
            <a:avLst>
              <a:gd fmla="val 4653" name="adj"/>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6"/>
          <p:cNvSpPr/>
          <p:nvPr/>
        </p:nvSpPr>
        <p:spPr>
          <a:xfrm>
            <a:off x="323845" y="3339522"/>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7"/>
          <p:cNvSpPr txBox="1"/>
          <p:nvPr>
            <p:ph type="title"/>
          </p:nvPr>
        </p:nvSpPr>
        <p:spPr>
          <a:xfrm>
            <a:off x="564300" y="484825"/>
            <a:ext cx="8015400" cy="43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 2: How to identify the user without linking identities? </a:t>
            </a:r>
            <a:endParaRPr sz="2000"/>
          </a:p>
        </p:txBody>
      </p:sp>
      <p:pic>
        <p:nvPicPr>
          <p:cNvPr id="422" name="Google Shape;422;p87"/>
          <p:cNvPicPr preferRelativeResize="0"/>
          <p:nvPr/>
        </p:nvPicPr>
        <p:blipFill>
          <a:blip r:embed="rId3">
            <a:alphaModFix/>
          </a:blip>
          <a:stretch>
            <a:fillRect/>
          </a:stretch>
        </p:blipFill>
        <p:spPr>
          <a:xfrm>
            <a:off x="559200" y="1141725"/>
            <a:ext cx="6575825" cy="1589050"/>
          </a:xfrm>
          <a:prstGeom prst="rect">
            <a:avLst/>
          </a:prstGeom>
          <a:noFill/>
          <a:ln>
            <a:noFill/>
          </a:ln>
        </p:spPr>
      </p:pic>
      <p:sp>
        <p:nvSpPr>
          <p:cNvPr id="423" name="Google Shape;423;p87"/>
          <p:cNvSpPr/>
          <p:nvPr/>
        </p:nvSpPr>
        <p:spPr>
          <a:xfrm>
            <a:off x="575770" y="16184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7"/>
          <p:cNvSpPr/>
          <p:nvPr/>
        </p:nvSpPr>
        <p:spPr>
          <a:xfrm>
            <a:off x="575770" y="1755347"/>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7"/>
          <p:cNvSpPr/>
          <p:nvPr/>
        </p:nvSpPr>
        <p:spPr>
          <a:xfrm>
            <a:off x="7380025" y="252150"/>
            <a:ext cx="1768800" cy="1323900"/>
          </a:xfrm>
          <a:prstGeom prst="wedgeEllipseCallout">
            <a:avLst>
              <a:gd fmla="val -62655" name="adj1"/>
              <a:gd fmla="val 6214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aud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walletID</a:t>
            </a:r>
            <a:br>
              <a:rPr b="1"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sub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userID</a:t>
            </a:r>
            <a:br>
              <a:rPr b="1" lang="en" sz="1300">
                <a:latin typeface="Inter Tight"/>
                <a:ea typeface="Inter Tight"/>
                <a:cs typeface="Inter Tight"/>
                <a:sym typeface="Inter Tight"/>
              </a:rPr>
            </a:br>
            <a:br>
              <a:rPr b="1" lang="en" sz="1300">
                <a:latin typeface="Inter Tight"/>
                <a:ea typeface="Inter Tight"/>
                <a:cs typeface="Inter Tight"/>
                <a:sym typeface="Inter Tight"/>
              </a:rPr>
            </a:br>
            <a:r>
              <a:rPr b="1" i="1" lang="en" sz="1300">
                <a:latin typeface="Inter Tight"/>
                <a:ea typeface="Inter Tight"/>
                <a:cs typeface="Inter Tight"/>
                <a:sym typeface="Inter Tight"/>
              </a:rPr>
              <a:t>we could ask for email too</a:t>
            </a:r>
            <a:br>
              <a:rPr b="1" lang="en" sz="1200">
                <a:latin typeface="Inter Tight"/>
                <a:ea typeface="Inter Tight"/>
                <a:cs typeface="Inter Tight"/>
                <a:sym typeface="Inter Tight"/>
              </a:rPr>
            </a:br>
            <a:endParaRPr i="1" sz="1200">
              <a:latin typeface="Inter Tight"/>
              <a:ea typeface="Inter Tight"/>
              <a:cs typeface="Inter Tight"/>
              <a:sym typeface="Inter Tight"/>
            </a:endParaRPr>
          </a:p>
        </p:txBody>
      </p:sp>
      <p:sp>
        <p:nvSpPr>
          <p:cNvPr id="426" name="Google Shape;426;p87"/>
          <p:cNvSpPr/>
          <p:nvPr/>
        </p:nvSpPr>
        <p:spPr>
          <a:xfrm>
            <a:off x="559200" y="3951000"/>
            <a:ext cx="4678200" cy="707100"/>
          </a:xfrm>
          <a:prstGeom prst="homePlate">
            <a:avLst>
              <a:gd fmla="val 50000" name="adj"/>
            </a:avLst>
          </a:prstGeom>
          <a:solidFill>
            <a:schemeClr val="lt2"/>
          </a:solidFill>
          <a:ln cap="flat" cmpd="sng" w="3810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4CA3FF"/>
                </a:solidFill>
              </a:rPr>
              <a:t>ADDRESS</a:t>
            </a:r>
            <a:br>
              <a:rPr b="1" lang="en" sz="1300">
                <a:solidFill>
                  <a:srgbClr val="4CA3FF"/>
                </a:solidFill>
              </a:rPr>
            </a:br>
            <a:r>
              <a:rPr b="1" lang="en" sz="1500">
                <a:solidFill>
                  <a:schemeClr val="dk1"/>
                </a:solidFill>
              </a:rPr>
              <a:t>???</a:t>
            </a:r>
            <a:endParaRPr b="1" sz="1500">
              <a:solidFill>
                <a:schemeClr val="dk1"/>
              </a:solidFill>
            </a:endParaRPr>
          </a:p>
        </p:txBody>
      </p:sp>
      <p:sp>
        <p:nvSpPr>
          <p:cNvPr id="427" name="Google Shape;427;p87"/>
          <p:cNvSpPr/>
          <p:nvPr/>
        </p:nvSpPr>
        <p:spPr>
          <a:xfrm>
            <a:off x="2021550" y="1725950"/>
            <a:ext cx="7578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7"/>
          <p:cNvSpPr/>
          <p:nvPr/>
        </p:nvSpPr>
        <p:spPr>
          <a:xfrm>
            <a:off x="575770" y="13136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 name="Shape 272"/>
        <p:cNvGrpSpPr/>
        <p:nvPr/>
      </p:nvGrpSpPr>
      <p:grpSpPr>
        <a:xfrm>
          <a:off x="0" y="0"/>
          <a:ext cx="0" cy="0"/>
          <a:chOff x="0" y="0"/>
          <a:chExt cx="0" cy="0"/>
        </a:xfrm>
      </p:grpSpPr>
      <p:sp>
        <p:nvSpPr>
          <p:cNvPr id="273" name="Google Shape;273;p70"/>
          <p:cNvSpPr txBox="1"/>
          <p:nvPr>
            <p:ph type="title"/>
          </p:nvPr>
        </p:nvSpPr>
        <p:spPr>
          <a:xfrm>
            <a:off x="516700" y="2426850"/>
            <a:ext cx="59133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900">
                <a:solidFill>
                  <a:schemeClr val="lt2"/>
                </a:solidFill>
              </a:rPr>
              <a:t>There are fewer than </a:t>
            </a:r>
            <a:endParaRPr sz="3900">
              <a:solidFill>
                <a:schemeClr val="lt2"/>
              </a:solidFill>
            </a:endParaRPr>
          </a:p>
          <a:p>
            <a:pPr indent="0" lvl="0" marL="0" rtl="0" algn="l">
              <a:spcBef>
                <a:spcPts val="0"/>
              </a:spcBef>
              <a:spcAft>
                <a:spcPts val="0"/>
              </a:spcAft>
              <a:buNone/>
            </a:pPr>
            <a:r>
              <a:rPr lang="en" sz="5000"/>
              <a:t>100 million </a:t>
            </a:r>
            <a:endParaRPr sz="5000"/>
          </a:p>
          <a:p>
            <a:pPr indent="0" lvl="0" marL="0" rtl="0" algn="l">
              <a:spcBef>
                <a:spcPts val="0"/>
              </a:spcBef>
              <a:spcAft>
                <a:spcPts val="0"/>
              </a:spcAft>
              <a:buNone/>
            </a:pPr>
            <a:r>
              <a:rPr lang="en" sz="3900">
                <a:solidFill>
                  <a:schemeClr val="lt2"/>
                </a:solidFill>
              </a:rPr>
              <a:t>active crypto wallets</a:t>
            </a:r>
            <a:endParaRPr sz="39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8"/>
          <p:cNvSpPr txBox="1"/>
          <p:nvPr>
            <p:ph type="title"/>
          </p:nvPr>
        </p:nvSpPr>
        <p:spPr>
          <a:xfrm>
            <a:off x="564300" y="484825"/>
            <a:ext cx="8015400" cy="43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Add a persistent randomizer: salt </a:t>
            </a:r>
            <a:endParaRPr sz="2000"/>
          </a:p>
        </p:txBody>
      </p:sp>
      <p:pic>
        <p:nvPicPr>
          <p:cNvPr id="435" name="Google Shape;435;p88"/>
          <p:cNvPicPr preferRelativeResize="0"/>
          <p:nvPr/>
        </p:nvPicPr>
        <p:blipFill>
          <a:blip r:embed="rId3">
            <a:alphaModFix/>
          </a:blip>
          <a:stretch>
            <a:fillRect/>
          </a:stretch>
        </p:blipFill>
        <p:spPr>
          <a:xfrm>
            <a:off x="559200" y="1141725"/>
            <a:ext cx="6575825" cy="1589050"/>
          </a:xfrm>
          <a:prstGeom prst="rect">
            <a:avLst/>
          </a:prstGeom>
          <a:noFill/>
          <a:ln>
            <a:noFill/>
          </a:ln>
        </p:spPr>
      </p:pic>
      <p:sp>
        <p:nvSpPr>
          <p:cNvPr id="436" name="Google Shape;436;p88"/>
          <p:cNvSpPr/>
          <p:nvPr/>
        </p:nvSpPr>
        <p:spPr>
          <a:xfrm>
            <a:off x="575770" y="16184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8"/>
          <p:cNvSpPr/>
          <p:nvPr/>
        </p:nvSpPr>
        <p:spPr>
          <a:xfrm>
            <a:off x="575770" y="1755347"/>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8"/>
          <p:cNvSpPr/>
          <p:nvPr/>
        </p:nvSpPr>
        <p:spPr>
          <a:xfrm>
            <a:off x="7380025" y="252150"/>
            <a:ext cx="1768800" cy="1323900"/>
          </a:xfrm>
          <a:prstGeom prst="wedgeEllipseCallout">
            <a:avLst>
              <a:gd fmla="val -62655" name="adj1"/>
              <a:gd fmla="val 6214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aud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walletID</a:t>
            </a:r>
            <a:br>
              <a:rPr b="1"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sub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userID</a:t>
            </a:r>
            <a:br>
              <a:rPr b="1" lang="en" sz="1300">
                <a:latin typeface="Inter Tight"/>
                <a:ea typeface="Inter Tight"/>
                <a:cs typeface="Inter Tight"/>
                <a:sym typeface="Inter Tight"/>
              </a:rPr>
            </a:br>
            <a:br>
              <a:rPr b="1" lang="en" sz="1300">
                <a:latin typeface="Inter Tight"/>
                <a:ea typeface="Inter Tight"/>
                <a:cs typeface="Inter Tight"/>
                <a:sym typeface="Inter Tight"/>
              </a:rPr>
            </a:br>
            <a:r>
              <a:rPr b="1" i="1" lang="en" sz="1300">
                <a:latin typeface="Inter Tight"/>
                <a:ea typeface="Inter Tight"/>
                <a:cs typeface="Inter Tight"/>
                <a:sym typeface="Inter Tight"/>
              </a:rPr>
              <a:t>we could ask for email too</a:t>
            </a:r>
            <a:br>
              <a:rPr b="1" lang="en" sz="1200">
                <a:latin typeface="Inter Tight"/>
                <a:ea typeface="Inter Tight"/>
                <a:cs typeface="Inter Tight"/>
                <a:sym typeface="Inter Tight"/>
              </a:rPr>
            </a:br>
            <a:endParaRPr i="1" sz="1200">
              <a:latin typeface="Inter Tight"/>
              <a:ea typeface="Inter Tight"/>
              <a:cs typeface="Inter Tight"/>
              <a:sym typeface="Inter Tight"/>
            </a:endParaRPr>
          </a:p>
        </p:txBody>
      </p:sp>
      <p:sp>
        <p:nvSpPr>
          <p:cNvPr id="439" name="Google Shape;439;p88"/>
          <p:cNvSpPr/>
          <p:nvPr/>
        </p:nvSpPr>
        <p:spPr>
          <a:xfrm>
            <a:off x="559200" y="3951000"/>
            <a:ext cx="4678200" cy="707100"/>
          </a:xfrm>
          <a:prstGeom prst="homePlate">
            <a:avLst>
              <a:gd fmla="val 50000" name="adj"/>
            </a:avLst>
          </a:prstGeom>
          <a:solidFill>
            <a:schemeClr val="lt2"/>
          </a:solidFill>
          <a:ln cap="flat" cmpd="sng" w="3810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4CA3FF"/>
                </a:solidFill>
              </a:rPr>
              <a:t>ADDRESS</a:t>
            </a:r>
            <a:br>
              <a:rPr b="1" lang="en" sz="1300">
                <a:solidFill>
                  <a:srgbClr val="4CA3FF"/>
                </a:solidFill>
              </a:rPr>
            </a:br>
            <a:r>
              <a:rPr b="1" lang="en" sz="1500">
                <a:solidFill>
                  <a:schemeClr val="dk1"/>
                </a:solidFill>
              </a:rPr>
              <a:t>hash(providerID + walletID + userID + salt)</a:t>
            </a:r>
            <a:endParaRPr b="1" sz="1500">
              <a:solidFill>
                <a:schemeClr val="dk1"/>
              </a:solidFill>
            </a:endParaRPr>
          </a:p>
        </p:txBody>
      </p:sp>
      <p:sp>
        <p:nvSpPr>
          <p:cNvPr id="440" name="Google Shape;440;p88"/>
          <p:cNvSpPr/>
          <p:nvPr/>
        </p:nvSpPr>
        <p:spPr>
          <a:xfrm>
            <a:off x="2021550" y="1725950"/>
            <a:ext cx="7578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8"/>
          <p:cNvSpPr/>
          <p:nvPr/>
        </p:nvSpPr>
        <p:spPr>
          <a:xfrm>
            <a:off x="575770" y="13136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8"/>
          <p:cNvSpPr/>
          <p:nvPr/>
        </p:nvSpPr>
        <p:spPr>
          <a:xfrm>
            <a:off x="5366225" y="3537775"/>
            <a:ext cx="3318300" cy="1323900"/>
          </a:xfrm>
          <a:prstGeom prst="wedgeEllipseCallout">
            <a:avLst>
              <a:gd fmla="val -69750" name="adj1"/>
              <a:gd fmla="val 21665"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4CA3FF"/>
                </a:solidFill>
                <a:latin typeface="Inter Tight"/>
                <a:ea typeface="Inter Tight"/>
                <a:cs typeface="Inter Tight"/>
                <a:sym typeface="Inter Tight"/>
              </a:rPr>
              <a:t>Salt</a:t>
            </a:r>
            <a:r>
              <a:rPr lang="en" sz="1300">
                <a:solidFill>
                  <a:srgbClr val="4CA3FF"/>
                </a:solidFill>
                <a:latin typeface="Inter Tight"/>
                <a:ea typeface="Inter Tight"/>
                <a:cs typeface="Inter Tight"/>
                <a:sym typeface="Inter Tight"/>
              </a:rPr>
              <a:t>: A persistent per-user secret for </a:t>
            </a:r>
            <a:r>
              <a:rPr b="1" lang="en" sz="1300">
                <a:solidFill>
                  <a:srgbClr val="4CA3FF"/>
                </a:solidFill>
                <a:latin typeface="Inter Tight"/>
                <a:ea typeface="Inter Tight"/>
                <a:cs typeface="Inter Tight"/>
                <a:sym typeface="Inter Tight"/>
              </a:rPr>
              <a:t>unlinkability</a:t>
            </a:r>
            <a:endParaRPr b="1" i="1" sz="1200">
              <a:latin typeface="Inter Tight"/>
              <a:ea typeface="Inter Tight"/>
              <a:cs typeface="Inter Tight"/>
              <a:sym typeface="Inter T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9"/>
          <p:cNvSpPr txBox="1"/>
          <p:nvPr>
            <p:ph type="title"/>
          </p:nvPr>
        </p:nvSpPr>
        <p:spPr>
          <a:xfrm>
            <a:off x="575775" y="425163"/>
            <a:ext cx="5913300" cy="43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Who maintains the salt?</a:t>
            </a:r>
            <a:endParaRPr/>
          </a:p>
        </p:txBody>
      </p:sp>
      <p:sp>
        <p:nvSpPr>
          <p:cNvPr id="449" name="Google Shape;449;p89"/>
          <p:cNvSpPr/>
          <p:nvPr/>
        </p:nvSpPr>
        <p:spPr>
          <a:xfrm>
            <a:off x="559200" y="3951000"/>
            <a:ext cx="4678200" cy="707100"/>
          </a:xfrm>
          <a:prstGeom prst="homePlate">
            <a:avLst>
              <a:gd fmla="val 50000" name="adj"/>
            </a:avLst>
          </a:prstGeom>
          <a:solidFill>
            <a:schemeClr val="lt2"/>
          </a:solidFill>
          <a:ln cap="flat" cmpd="sng" w="3810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4CA3FF"/>
                </a:solidFill>
              </a:rPr>
              <a:t>ADDRESS</a:t>
            </a:r>
            <a:br>
              <a:rPr b="1" lang="en" sz="1300">
                <a:solidFill>
                  <a:srgbClr val="4CA3FF"/>
                </a:solidFill>
              </a:rPr>
            </a:br>
            <a:r>
              <a:rPr b="1" lang="en" sz="1500">
                <a:solidFill>
                  <a:schemeClr val="dk1"/>
                </a:solidFill>
              </a:rPr>
              <a:t>hash(providerID + walletID + userID + salt)</a:t>
            </a:r>
            <a:endParaRPr b="1" sz="1500">
              <a:solidFill>
                <a:schemeClr val="dk1"/>
              </a:solidFill>
            </a:endParaRPr>
          </a:p>
        </p:txBody>
      </p:sp>
      <p:pic>
        <p:nvPicPr>
          <p:cNvPr id="450" name="Google Shape;450;p89"/>
          <p:cNvPicPr preferRelativeResize="0"/>
          <p:nvPr/>
        </p:nvPicPr>
        <p:blipFill>
          <a:blip r:embed="rId3">
            <a:alphaModFix/>
          </a:blip>
          <a:stretch>
            <a:fillRect/>
          </a:stretch>
        </p:blipFill>
        <p:spPr>
          <a:xfrm>
            <a:off x="6509850" y="2462001"/>
            <a:ext cx="726945" cy="707100"/>
          </a:xfrm>
          <a:prstGeom prst="rect">
            <a:avLst/>
          </a:prstGeom>
          <a:noFill/>
          <a:ln>
            <a:noFill/>
          </a:ln>
        </p:spPr>
      </p:pic>
      <p:sp>
        <p:nvSpPr>
          <p:cNvPr id="451" name="Google Shape;451;p89"/>
          <p:cNvSpPr txBox="1"/>
          <p:nvPr>
            <p:ph idx="1" type="body"/>
          </p:nvPr>
        </p:nvSpPr>
        <p:spPr>
          <a:xfrm>
            <a:off x="517925" y="1122500"/>
            <a:ext cx="6126300" cy="2681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Client-side on-device management</a:t>
            </a:r>
            <a:endParaRPr/>
          </a:p>
          <a:p>
            <a:pPr indent="-317500" lvl="1" marL="914400" rtl="0" algn="l">
              <a:spcBef>
                <a:spcPts val="0"/>
              </a:spcBef>
              <a:spcAft>
                <a:spcPts val="0"/>
              </a:spcAft>
              <a:buSzPts val="1400"/>
              <a:buChar char="-"/>
            </a:pPr>
            <a:r>
              <a:rPr lang="en"/>
              <a:t>Edge cases, e.g., cross-device sync, device loss need handling</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Server-side management by a “salt service”</a:t>
            </a:r>
            <a:endParaRPr/>
          </a:p>
          <a:p>
            <a:pPr indent="-317500" lvl="1" marL="914400" rtl="0" algn="l">
              <a:spcBef>
                <a:spcPts val="0"/>
              </a:spcBef>
              <a:spcAft>
                <a:spcPts val="0"/>
              </a:spcAft>
              <a:buSzPts val="1400"/>
              <a:buChar char="-"/>
            </a:pPr>
            <a:r>
              <a:rPr lang="en"/>
              <a:t>Each wallet can maintain their own service / delegate it</a:t>
            </a:r>
            <a:endParaRPr/>
          </a:p>
          <a:p>
            <a:pPr indent="-317500" lvl="1" marL="914400" rtl="0" algn="l">
              <a:spcBef>
                <a:spcPts val="0"/>
              </a:spcBef>
              <a:spcAft>
                <a:spcPts val="0"/>
              </a:spcAft>
              <a:buSzPts val="1400"/>
              <a:buChar char="-"/>
            </a:pPr>
            <a:r>
              <a:rPr lang="en"/>
              <a:t>Privacy models: Store salt either in TEE or MPC or in plaintext</a:t>
            </a:r>
            <a:endParaRPr/>
          </a:p>
          <a:p>
            <a:pPr indent="-317500" lvl="1" marL="914400" rtl="0" algn="l">
              <a:spcBef>
                <a:spcPts val="0"/>
              </a:spcBef>
              <a:spcAft>
                <a:spcPts val="0"/>
              </a:spcAft>
              <a:buSzPts val="1400"/>
              <a:buChar char="-"/>
            </a:pPr>
            <a:r>
              <a:rPr lang="en"/>
              <a:t>Auth policies to the service: Either JWT or 2FA</a:t>
            </a:r>
            <a:endParaRPr/>
          </a:p>
        </p:txBody>
      </p:sp>
      <p:pic>
        <p:nvPicPr>
          <p:cNvPr id="452" name="Google Shape;452;p89"/>
          <p:cNvPicPr preferRelativeResize="0"/>
          <p:nvPr/>
        </p:nvPicPr>
        <p:blipFill>
          <a:blip r:embed="rId4">
            <a:alphaModFix/>
          </a:blip>
          <a:stretch>
            <a:fillRect/>
          </a:stretch>
        </p:blipFill>
        <p:spPr>
          <a:xfrm>
            <a:off x="6509853" y="952401"/>
            <a:ext cx="628600" cy="628601"/>
          </a:xfrm>
          <a:prstGeom prst="rect">
            <a:avLst/>
          </a:prstGeom>
          <a:noFill/>
          <a:ln>
            <a:noFill/>
          </a:ln>
        </p:spPr>
      </p:pic>
      <p:sp>
        <p:nvSpPr>
          <p:cNvPr id="453" name="Google Shape;453;p89"/>
          <p:cNvSpPr/>
          <p:nvPr/>
        </p:nvSpPr>
        <p:spPr>
          <a:xfrm>
            <a:off x="5366225" y="3537775"/>
            <a:ext cx="3318300" cy="1323900"/>
          </a:xfrm>
          <a:prstGeom prst="wedgeEllipseCallout">
            <a:avLst>
              <a:gd fmla="val -69750" name="adj1"/>
              <a:gd fmla="val 21665"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4CA3FF"/>
                </a:solidFill>
                <a:latin typeface="Inter Tight"/>
                <a:ea typeface="Inter Tight"/>
                <a:cs typeface="Inter Tight"/>
                <a:sym typeface="Inter Tight"/>
              </a:rPr>
              <a:t>Salt</a:t>
            </a:r>
            <a:r>
              <a:rPr lang="en" sz="1300">
                <a:solidFill>
                  <a:srgbClr val="4CA3FF"/>
                </a:solidFill>
                <a:latin typeface="Inter Tight"/>
                <a:ea typeface="Inter Tight"/>
                <a:cs typeface="Inter Tight"/>
                <a:sym typeface="Inter Tight"/>
              </a:rPr>
              <a:t>: A persistent per-user secret for </a:t>
            </a:r>
            <a:r>
              <a:rPr b="1" lang="en" sz="1300">
                <a:solidFill>
                  <a:srgbClr val="4CA3FF"/>
                </a:solidFill>
                <a:latin typeface="Inter Tight"/>
                <a:ea typeface="Inter Tight"/>
                <a:cs typeface="Inter Tight"/>
                <a:sym typeface="Inter Tight"/>
              </a:rPr>
              <a:t>unlinkability</a:t>
            </a:r>
            <a:endParaRPr b="1" i="1" sz="1200">
              <a:latin typeface="Inter Tight"/>
              <a:ea typeface="Inter Tight"/>
              <a:cs typeface="Inter Tight"/>
              <a:sym typeface="Inter T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90"/>
          <p:cNvSpPr txBox="1"/>
          <p:nvPr>
            <p:ph type="title"/>
          </p:nvPr>
        </p:nvSpPr>
        <p:spPr>
          <a:xfrm>
            <a:off x="575775" y="425175"/>
            <a:ext cx="7123500" cy="43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 3: How to hide the JWT? </a:t>
            </a:r>
            <a:br>
              <a:rPr lang="en"/>
            </a:br>
            <a:r>
              <a:rPr lang="en"/>
              <a:t>SNARKs to the rescue!</a:t>
            </a:r>
            <a:endParaRPr/>
          </a:p>
        </p:txBody>
      </p:sp>
      <p:pic>
        <p:nvPicPr>
          <p:cNvPr id="460" name="Google Shape;460;p90"/>
          <p:cNvPicPr preferRelativeResize="0"/>
          <p:nvPr/>
        </p:nvPicPr>
        <p:blipFill>
          <a:blip r:embed="rId3">
            <a:alphaModFix/>
          </a:blip>
          <a:stretch>
            <a:fillRect/>
          </a:stretch>
        </p:blipFill>
        <p:spPr>
          <a:xfrm>
            <a:off x="559200" y="1141725"/>
            <a:ext cx="6575825" cy="1589050"/>
          </a:xfrm>
          <a:prstGeom prst="rect">
            <a:avLst/>
          </a:prstGeom>
          <a:noFill/>
          <a:ln>
            <a:noFill/>
          </a:ln>
        </p:spPr>
      </p:pic>
      <p:sp>
        <p:nvSpPr>
          <p:cNvPr id="461" name="Google Shape;461;p90"/>
          <p:cNvSpPr/>
          <p:nvPr/>
        </p:nvSpPr>
        <p:spPr>
          <a:xfrm>
            <a:off x="575770" y="16184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0"/>
          <p:cNvSpPr/>
          <p:nvPr/>
        </p:nvSpPr>
        <p:spPr>
          <a:xfrm>
            <a:off x="575770" y="1755347"/>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0"/>
          <p:cNvSpPr/>
          <p:nvPr/>
        </p:nvSpPr>
        <p:spPr>
          <a:xfrm>
            <a:off x="575770" y="1892206"/>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0"/>
          <p:cNvSpPr/>
          <p:nvPr/>
        </p:nvSpPr>
        <p:spPr>
          <a:xfrm>
            <a:off x="7303825" y="175950"/>
            <a:ext cx="1768800" cy="1323900"/>
          </a:xfrm>
          <a:prstGeom prst="wedgeEllipseCallout">
            <a:avLst>
              <a:gd fmla="val -58246" name="adj1"/>
              <a:gd fmla="val 6484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aud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walletID</a:t>
            </a:r>
            <a:br>
              <a:rPr b="1"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sub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userID</a:t>
            </a:r>
            <a:br>
              <a:rPr b="1" lang="en" sz="1300">
                <a:latin typeface="Inter Tight"/>
                <a:ea typeface="Inter Tight"/>
                <a:cs typeface="Inter Tight"/>
                <a:sym typeface="Inter Tight"/>
              </a:rPr>
            </a:br>
            <a:br>
              <a:rPr b="1" lang="en" sz="1300">
                <a:latin typeface="Inter Tight"/>
                <a:ea typeface="Inter Tight"/>
                <a:cs typeface="Inter Tight"/>
                <a:sym typeface="Inter Tight"/>
              </a:rPr>
            </a:br>
            <a:r>
              <a:rPr b="1" i="1" lang="en" sz="1300">
                <a:latin typeface="Inter Tight"/>
                <a:ea typeface="Inter Tight"/>
                <a:cs typeface="Inter Tight"/>
                <a:sym typeface="Inter Tight"/>
              </a:rPr>
              <a:t>we could ask for email too</a:t>
            </a:r>
            <a:br>
              <a:rPr b="1" lang="en" sz="1200">
                <a:latin typeface="Inter Tight"/>
                <a:ea typeface="Inter Tight"/>
                <a:cs typeface="Inter Tight"/>
                <a:sym typeface="Inter Tight"/>
              </a:rPr>
            </a:br>
            <a:endParaRPr i="1" sz="1200">
              <a:latin typeface="Inter Tight"/>
              <a:ea typeface="Inter Tight"/>
              <a:cs typeface="Inter Tight"/>
              <a:sym typeface="Inter Tight"/>
            </a:endParaRPr>
          </a:p>
        </p:txBody>
      </p:sp>
      <p:sp>
        <p:nvSpPr>
          <p:cNvPr id="465" name="Google Shape;465;p90"/>
          <p:cNvSpPr/>
          <p:nvPr/>
        </p:nvSpPr>
        <p:spPr>
          <a:xfrm>
            <a:off x="7272325" y="1636650"/>
            <a:ext cx="1831800" cy="948300"/>
          </a:xfrm>
          <a:prstGeom prst="wedgeEllipseCallout">
            <a:avLst>
              <a:gd fmla="val -56242" name="adj1"/>
              <a:gd fmla="val -1315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CA3FF"/>
                </a:solidFill>
                <a:latin typeface="Inter Tight"/>
                <a:ea typeface="Inter Tight"/>
                <a:cs typeface="Inter Tight"/>
                <a:sym typeface="Inter Tight"/>
              </a:rPr>
              <a:t>nonce =</a:t>
            </a:r>
            <a:r>
              <a:rPr b="1" lang="en" sz="16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eph. pubKey </a:t>
            </a:r>
            <a:br>
              <a:rPr lang="en" sz="1300">
                <a:solidFill>
                  <a:srgbClr val="4CA3FF"/>
                </a:solidFill>
                <a:latin typeface="Inter Tight"/>
                <a:ea typeface="Inter Tight"/>
                <a:cs typeface="Inter Tight"/>
                <a:sym typeface="Inter Tight"/>
              </a:rPr>
            </a:br>
            <a:r>
              <a:rPr lang="en" sz="1300">
                <a:solidFill>
                  <a:srgbClr val="4CA3FF"/>
                </a:solidFill>
                <a:latin typeface="Inter Tight"/>
                <a:ea typeface="Inter Tight"/>
                <a:cs typeface="Inter Tight"/>
                <a:sym typeface="Inter Tight"/>
              </a:rPr>
              <a:t>+ expiration</a:t>
            </a:r>
            <a:endParaRPr i="1" sz="1300">
              <a:solidFill>
                <a:srgbClr val="4CA3FF"/>
              </a:solidFill>
              <a:latin typeface="Inter Tight"/>
              <a:ea typeface="Inter Tight"/>
              <a:cs typeface="Inter Tight"/>
              <a:sym typeface="Inter Tight"/>
            </a:endParaRPr>
          </a:p>
        </p:txBody>
      </p:sp>
      <p:sp>
        <p:nvSpPr>
          <p:cNvPr id="466" name="Google Shape;466;p90"/>
          <p:cNvSpPr txBox="1"/>
          <p:nvPr/>
        </p:nvSpPr>
        <p:spPr>
          <a:xfrm>
            <a:off x="559200" y="2791225"/>
            <a:ext cx="8342100" cy="2633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600"/>
              </a:spcBef>
              <a:spcAft>
                <a:spcPts val="0"/>
              </a:spcAft>
              <a:buNone/>
            </a:pPr>
            <a:r>
              <a:rPr b="1" lang="en" sz="1800">
                <a:solidFill>
                  <a:schemeClr val="lt1"/>
                </a:solidFill>
              </a:rPr>
              <a:t>Goal: Prove you have a valid JWT + you know the salt + you injected the ephemeral key into JWT </a:t>
            </a:r>
            <a:endParaRPr b="1" sz="1800">
              <a:solidFill>
                <a:schemeClr val="lt1"/>
              </a:solidFill>
            </a:endParaRPr>
          </a:p>
          <a:p>
            <a:pPr indent="-311150" lvl="0" marL="457200" rtl="0" algn="l">
              <a:lnSpc>
                <a:spcPct val="110000"/>
              </a:lnSpc>
              <a:spcBef>
                <a:spcPts val="1600"/>
              </a:spcBef>
              <a:spcAft>
                <a:spcPts val="0"/>
              </a:spcAft>
              <a:buClr>
                <a:schemeClr val="lt1"/>
              </a:buClr>
              <a:buSzPts val="1300"/>
              <a:buChar char="-"/>
            </a:pPr>
            <a:r>
              <a:rPr lang="en" sz="1700">
                <a:solidFill>
                  <a:schemeClr val="lt1"/>
                </a:solidFill>
              </a:rPr>
              <a:t>Verify </a:t>
            </a:r>
            <a:r>
              <a:rPr lang="en" sz="1700">
                <a:solidFill>
                  <a:schemeClr val="accent6"/>
                </a:solidFill>
              </a:rPr>
              <a:t>JWT’s signature</a:t>
            </a:r>
            <a:r>
              <a:rPr lang="en" sz="1700">
                <a:solidFill>
                  <a:schemeClr val="lt1"/>
                </a:solidFill>
              </a:rPr>
              <a:t> using </a:t>
            </a:r>
            <a:r>
              <a:rPr lang="en" sz="1700">
                <a:solidFill>
                  <a:schemeClr val="accent1"/>
                </a:solidFill>
              </a:rPr>
              <a:t>Google’s public key</a:t>
            </a:r>
            <a:endParaRPr sz="1700">
              <a:solidFill>
                <a:schemeClr val="accent1"/>
              </a:solidFill>
            </a:endParaRPr>
          </a:p>
          <a:p>
            <a:pPr indent="-311150" lvl="0" marL="457200" rtl="0" algn="l">
              <a:lnSpc>
                <a:spcPct val="110000"/>
              </a:lnSpc>
              <a:spcBef>
                <a:spcPts val="0"/>
              </a:spcBef>
              <a:spcAft>
                <a:spcPts val="0"/>
              </a:spcAft>
              <a:buClr>
                <a:schemeClr val="lt1"/>
              </a:buClr>
              <a:buSzPts val="1300"/>
              <a:buChar char="-"/>
            </a:pPr>
            <a:r>
              <a:rPr lang="en" sz="1700">
                <a:solidFill>
                  <a:schemeClr val="lt1"/>
                </a:solidFill>
              </a:rPr>
              <a:t>Verify the </a:t>
            </a:r>
            <a:r>
              <a:rPr lang="en" sz="1700">
                <a:solidFill>
                  <a:schemeClr val="accent1"/>
                </a:solidFill>
              </a:rPr>
              <a:t>ephemeral </a:t>
            </a:r>
            <a:r>
              <a:rPr lang="en" sz="1700">
                <a:solidFill>
                  <a:schemeClr val="accent1"/>
                </a:solidFill>
              </a:rPr>
              <a:t>public key</a:t>
            </a:r>
            <a:r>
              <a:rPr lang="en" sz="1700">
                <a:solidFill>
                  <a:schemeClr val="lt1"/>
                </a:solidFill>
              </a:rPr>
              <a:t> is injected into the </a:t>
            </a:r>
            <a:r>
              <a:rPr lang="en" sz="1700">
                <a:solidFill>
                  <a:schemeClr val="accent6"/>
                </a:solidFill>
              </a:rPr>
              <a:t>JWT’s nonce</a:t>
            </a:r>
            <a:endParaRPr sz="1700">
              <a:solidFill>
                <a:schemeClr val="accent6"/>
              </a:solidFill>
            </a:endParaRPr>
          </a:p>
          <a:p>
            <a:pPr indent="-311150" lvl="0" marL="457200" rtl="0" algn="l">
              <a:lnSpc>
                <a:spcPct val="110000"/>
              </a:lnSpc>
              <a:spcBef>
                <a:spcPts val="0"/>
              </a:spcBef>
              <a:spcAft>
                <a:spcPts val="0"/>
              </a:spcAft>
              <a:buClr>
                <a:schemeClr val="lt1"/>
              </a:buClr>
              <a:buSzPts val="1300"/>
              <a:buChar char="-"/>
            </a:pPr>
            <a:r>
              <a:rPr lang="en" sz="1700">
                <a:solidFill>
                  <a:schemeClr val="lt1"/>
                </a:solidFill>
              </a:rPr>
              <a:t>Verify that the address is derived correctly from the </a:t>
            </a:r>
            <a:r>
              <a:rPr lang="en" sz="1700">
                <a:solidFill>
                  <a:schemeClr val="accent6"/>
                </a:solidFill>
              </a:rPr>
              <a:t>JWT’s userID, walletID, providerID</a:t>
            </a:r>
            <a:r>
              <a:rPr lang="en" sz="1700">
                <a:solidFill>
                  <a:schemeClr val="lt1"/>
                </a:solidFill>
              </a:rPr>
              <a:t> + </a:t>
            </a:r>
            <a:r>
              <a:rPr lang="en" sz="1700">
                <a:solidFill>
                  <a:schemeClr val="accent6"/>
                </a:solidFill>
              </a:rPr>
              <a:t>user’s</a:t>
            </a:r>
            <a:r>
              <a:rPr lang="en" sz="1700">
                <a:solidFill>
                  <a:schemeClr val="lt1"/>
                </a:solidFill>
              </a:rPr>
              <a:t> </a:t>
            </a:r>
            <a:r>
              <a:rPr lang="en" sz="1700">
                <a:solidFill>
                  <a:schemeClr val="accent6"/>
                </a:solidFill>
              </a:rPr>
              <a:t>salt</a:t>
            </a:r>
            <a:endParaRPr sz="1700">
              <a:solidFill>
                <a:schemeClr val="accent6"/>
              </a:solidFill>
            </a:endParaRPr>
          </a:p>
          <a:p>
            <a:pPr indent="0" lvl="0" marL="0" rtl="0" algn="l">
              <a:lnSpc>
                <a:spcPct val="110000"/>
              </a:lnSpc>
              <a:spcBef>
                <a:spcPts val="1600"/>
              </a:spcBef>
              <a:spcAft>
                <a:spcPts val="1600"/>
              </a:spcAft>
              <a:buNone/>
            </a:pPr>
            <a:r>
              <a:t/>
            </a:r>
            <a:endParaRPr b="1" sz="1800">
              <a:solidFill>
                <a:schemeClr val="lt1"/>
              </a:solidFill>
            </a:endParaRPr>
          </a:p>
        </p:txBody>
      </p:sp>
      <p:sp>
        <p:nvSpPr>
          <p:cNvPr id="467" name="Google Shape;467;p90"/>
          <p:cNvSpPr/>
          <p:nvPr/>
        </p:nvSpPr>
        <p:spPr>
          <a:xfrm>
            <a:off x="2021550" y="1725950"/>
            <a:ext cx="7578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0"/>
          <p:cNvSpPr txBox="1"/>
          <p:nvPr/>
        </p:nvSpPr>
        <p:spPr>
          <a:xfrm>
            <a:off x="7002200" y="4542725"/>
            <a:ext cx="1947000" cy="560700"/>
          </a:xfrm>
          <a:prstGeom prst="rect">
            <a:avLst/>
          </a:prstGeom>
          <a:solidFill>
            <a:schemeClr val="dk1"/>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rPr>
              <a:t>Yellow =&gt; private inputs</a:t>
            </a:r>
            <a:r>
              <a:rPr lang="en" sz="1300">
                <a:solidFill>
                  <a:schemeClr val="dk2"/>
                </a:solidFill>
              </a:rPr>
              <a:t>  </a:t>
            </a:r>
            <a:br>
              <a:rPr lang="en" sz="1300">
                <a:solidFill>
                  <a:schemeClr val="dk2"/>
                </a:solidFill>
              </a:rPr>
            </a:br>
            <a:r>
              <a:rPr lang="en" sz="1300">
                <a:solidFill>
                  <a:schemeClr val="accent1"/>
                </a:solidFill>
              </a:rPr>
              <a:t>Blue =&gt; public inputs</a:t>
            </a:r>
            <a:endParaRPr sz="13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91"/>
          <p:cNvSpPr txBox="1"/>
          <p:nvPr>
            <p:ph type="title"/>
          </p:nvPr>
        </p:nvSpPr>
        <p:spPr>
          <a:xfrm>
            <a:off x="559200" y="-21775"/>
            <a:ext cx="5913300" cy="9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zkLogin tricks</a:t>
            </a:r>
            <a:endParaRPr/>
          </a:p>
        </p:txBody>
      </p:sp>
      <p:pic>
        <p:nvPicPr>
          <p:cNvPr id="475" name="Google Shape;475;p91"/>
          <p:cNvPicPr preferRelativeResize="0"/>
          <p:nvPr/>
        </p:nvPicPr>
        <p:blipFill>
          <a:blip r:embed="rId3">
            <a:alphaModFix/>
          </a:blip>
          <a:stretch>
            <a:fillRect/>
          </a:stretch>
        </p:blipFill>
        <p:spPr>
          <a:xfrm>
            <a:off x="559200" y="1141725"/>
            <a:ext cx="6575825" cy="1589050"/>
          </a:xfrm>
          <a:prstGeom prst="rect">
            <a:avLst/>
          </a:prstGeom>
          <a:noFill/>
          <a:ln>
            <a:noFill/>
          </a:ln>
        </p:spPr>
      </p:pic>
      <p:sp>
        <p:nvSpPr>
          <p:cNvPr id="476" name="Google Shape;476;p91"/>
          <p:cNvSpPr/>
          <p:nvPr/>
        </p:nvSpPr>
        <p:spPr>
          <a:xfrm>
            <a:off x="3961700" y="170825"/>
            <a:ext cx="3173400" cy="797100"/>
          </a:xfrm>
          <a:prstGeom prst="wedgeEllipseCallout">
            <a:avLst>
              <a:gd fmla="val -22800" name="adj1"/>
              <a:gd fmla="val 6871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CA3FF"/>
                </a:solidFill>
                <a:latin typeface="Inter Tight"/>
                <a:ea typeface="Inter Tight"/>
                <a:cs typeface="Inter Tight"/>
                <a:sym typeface="Inter Tight"/>
              </a:rPr>
              <a:t>sample openID JWT token</a:t>
            </a:r>
            <a:br>
              <a:rPr b="1" lang="en" sz="1200">
                <a:solidFill>
                  <a:srgbClr val="4CA3FF"/>
                </a:solidFill>
                <a:latin typeface="Inter Tight"/>
                <a:ea typeface="Inter Tight"/>
                <a:cs typeface="Inter Tight"/>
                <a:sym typeface="Inter Tight"/>
              </a:rPr>
            </a:br>
            <a:r>
              <a:rPr b="1" lang="en" sz="1200">
                <a:solidFill>
                  <a:srgbClr val="4CA3FF"/>
                </a:solidFill>
                <a:latin typeface="Inter Tight"/>
                <a:ea typeface="Inter Tight"/>
                <a:cs typeface="Inter Tight"/>
                <a:sym typeface="Inter Tight"/>
              </a:rPr>
              <a:t>signed by Google / FB</a:t>
            </a:r>
            <a:endParaRPr i="1" sz="1200">
              <a:solidFill>
                <a:srgbClr val="4CA3FF"/>
              </a:solidFill>
              <a:latin typeface="Inter Tight"/>
              <a:ea typeface="Inter Tight"/>
              <a:cs typeface="Inter Tight"/>
              <a:sym typeface="Inter Tight"/>
            </a:endParaRPr>
          </a:p>
        </p:txBody>
      </p:sp>
      <p:sp>
        <p:nvSpPr>
          <p:cNvPr id="477" name="Google Shape;477;p91"/>
          <p:cNvSpPr/>
          <p:nvPr/>
        </p:nvSpPr>
        <p:spPr>
          <a:xfrm>
            <a:off x="575770" y="1618488"/>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1"/>
          <p:cNvSpPr/>
          <p:nvPr/>
        </p:nvSpPr>
        <p:spPr>
          <a:xfrm>
            <a:off x="575770" y="1755347"/>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1"/>
          <p:cNvSpPr/>
          <p:nvPr/>
        </p:nvSpPr>
        <p:spPr>
          <a:xfrm>
            <a:off x="575770" y="1892206"/>
            <a:ext cx="136800" cy="136800"/>
          </a:xfrm>
          <a:prstGeom prst="chevron">
            <a:avLst>
              <a:gd fmla="val 50000" name="adj"/>
            </a:avLst>
          </a:prstGeom>
          <a:solidFill>
            <a:srgbClr val="4CA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1"/>
          <p:cNvSpPr/>
          <p:nvPr/>
        </p:nvSpPr>
        <p:spPr>
          <a:xfrm>
            <a:off x="7303825" y="175950"/>
            <a:ext cx="1768800" cy="1323900"/>
          </a:xfrm>
          <a:prstGeom prst="wedgeEllipseCallout">
            <a:avLst>
              <a:gd fmla="val -58246" name="adj1"/>
              <a:gd fmla="val 64846"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aud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walletID</a:t>
            </a:r>
            <a:br>
              <a:rPr b="1" lang="en" sz="1300">
                <a:solidFill>
                  <a:srgbClr val="4CA3FF"/>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sub =</a:t>
            </a:r>
            <a:r>
              <a:rPr b="1" lang="en" sz="13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userID</a:t>
            </a:r>
            <a:br>
              <a:rPr b="1" lang="en" sz="1300">
                <a:latin typeface="Inter Tight"/>
                <a:ea typeface="Inter Tight"/>
                <a:cs typeface="Inter Tight"/>
                <a:sym typeface="Inter Tight"/>
              </a:rPr>
            </a:br>
            <a:br>
              <a:rPr b="1" lang="en" sz="1300">
                <a:latin typeface="Inter Tight"/>
                <a:ea typeface="Inter Tight"/>
                <a:cs typeface="Inter Tight"/>
                <a:sym typeface="Inter Tight"/>
              </a:rPr>
            </a:br>
            <a:r>
              <a:rPr b="1" i="1" lang="en" sz="1300">
                <a:latin typeface="Inter Tight"/>
                <a:ea typeface="Inter Tight"/>
                <a:cs typeface="Inter Tight"/>
                <a:sym typeface="Inter Tight"/>
              </a:rPr>
              <a:t>w</a:t>
            </a:r>
            <a:r>
              <a:rPr b="1" i="1" lang="en" sz="1300">
                <a:latin typeface="Inter Tight"/>
                <a:ea typeface="Inter Tight"/>
                <a:cs typeface="Inter Tight"/>
                <a:sym typeface="Inter Tight"/>
              </a:rPr>
              <a:t>e could ask for </a:t>
            </a:r>
            <a:r>
              <a:rPr b="1" i="1" lang="en" sz="1300">
                <a:latin typeface="Inter Tight"/>
                <a:ea typeface="Inter Tight"/>
                <a:cs typeface="Inter Tight"/>
                <a:sym typeface="Inter Tight"/>
              </a:rPr>
              <a:t>email too</a:t>
            </a:r>
            <a:br>
              <a:rPr b="1" lang="en" sz="1200">
                <a:latin typeface="Inter Tight"/>
                <a:ea typeface="Inter Tight"/>
                <a:cs typeface="Inter Tight"/>
                <a:sym typeface="Inter Tight"/>
              </a:rPr>
            </a:br>
            <a:endParaRPr i="1" sz="1200">
              <a:latin typeface="Inter Tight"/>
              <a:ea typeface="Inter Tight"/>
              <a:cs typeface="Inter Tight"/>
              <a:sym typeface="Inter Tight"/>
            </a:endParaRPr>
          </a:p>
        </p:txBody>
      </p:sp>
      <p:sp>
        <p:nvSpPr>
          <p:cNvPr id="481" name="Google Shape;481;p91"/>
          <p:cNvSpPr/>
          <p:nvPr/>
        </p:nvSpPr>
        <p:spPr>
          <a:xfrm>
            <a:off x="7272325" y="1636650"/>
            <a:ext cx="1831800" cy="948300"/>
          </a:xfrm>
          <a:prstGeom prst="wedgeEllipseCallout">
            <a:avLst>
              <a:gd fmla="val -56242" name="adj1"/>
              <a:gd fmla="val -1315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CA3FF"/>
                </a:solidFill>
                <a:latin typeface="Inter Tight"/>
                <a:ea typeface="Inter Tight"/>
                <a:cs typeface="Inter Tight"/>
                <a:sym typeface="Inter Tight"/>
              </a:rPr>
              <a:t>nonce =</a:t>
            </a:r>
            <a:r>
              <a:rPr b="1" lang="en" sz="1600">
                <a:solidFill>
                  <a:srgbClr val="4CA3FF"/>
                </a:solidFill>
                <a:latin typeface="Inter Tight"/>
                <a:ea typeface="Inter Tight"/>
                <a:cs typeface="Inter Tight"/>
                <a:sym typeface="Inter Tight"/>
              </a:rPr>
              <a:t> </a:t>
            </a:r>
            <a:r>
              <a:rPr lang="en" sz="1300">
                <a:solidFill>
                  <a:srgbClr val="4CA3FF"/>
                </a:solidFill>
                <a:latin typeface="Inter Tight"/>
                <a:ea typeface="Inter Tight"/>
                <a:cs typeface="Inter Tight"/>
                <a:sym typeface="Inter Tight"/>
              </a:rPr>
              <a:t>eph. pubKey </a:t>
            </a:r>
            <a:br>
              <a:rPr lang="en" sz="1300">
                <a:solidFill>
                  <a:srgbClr val="4CA3FF"/>
                </a:solidFill>
                <a:latin typeface="Inter Tight"/>
                <a:ea typeface="Inter Tight"/>
                <a:cs typeface="Inter Tight"/>
                <a:sym typeface="Inter Tight"/>
              </a:rPr>
            </a:br>
            <a:r>
              <a:rPr lang="en" sz="1300">
                <a:solidFill>
                  <a:srgbClr val="4CA3FF"/>
                </a:solidFill>
                <a:latin typeface="Inter Tight"/>
                <a:ea typeface="Inter Tight"/>
                <a:cs typeface="Inter Tight"/>
                <a:sym typeface="Inter Tight"/>
              </a:rPr>
              <a:t>+ expiration</a:t>
            </a:r>
            <a:endParaRPr i="1" sz="1300">
              <a:solidFill>
                <a:srgbClr val="4CA3FF"/>
              </a:solidFill>
              <a:latin typeface="Inter Tight"/>
              <a:ea typeface="Inter Tight"/>
              <a:cs typeface="Inter Tight"/>
              <a:sym typeface="Inter Tight"/>
            </a:endParaRPr>
          </a:p>
        </p:txBody>
      </p:sp>
      <p:pic>
        <p:nvPicPr>
          <p:cNvPr id="482" name="Google Shape;482;p91"/>
          <p:cNvPicPr preferRelativeResize="0"/>
          <p:nvPr/>
        </p:nvPicPr>
        <p:blipFill>
          <a:blip r:embed="rId4">
            <a:alphaModFix/>
          </a:blip>
          <a:stretch>
            <a:fillRect/>
          </a:stretch>
        </p:blipFill>
        <p:spPr>
          <a:xfrm>
            <a:off x="549250" y="3252800"/>
            <a:ext cx="1895700" cy="1843974"/>
          </a:xfrm>
          <a:prstGeom prst="rect">
            <a:avLst/>
          </a:prstGeom>
          <a:noFill/>
          <a:ln>
            <a:noFill/>
          </a:ln>
        </p:spPr>
      </p:pic>
      <p:sp>
        <p:nvSpPr>
          <p:cNvPr id="483" name="Google Shape;483;p91"/>
          <p:cNvSpPr txBox="1"/>
          <p:nvPr/>
        </p:nvSpPr>
        <p:spPr>
          <a:xfrm>
            <a:off x="575775" y="3885100"/>
            <a:ext cx="924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4CA3FF"/>
                </a:solidFill>
                <a:latin typeface="Inter Tight"/>
                <a:ea typeface="Inter Tight"/>
                <a:cs typeface="Inter Tight"/>
                <a:sym typeface="Inter Tight"/>
              </a:rPr>
              <a:t>add </a:t>
            </a:r>
            <a:r>
              <a:rPr b="1" lang="en" sz="1600">
                <a:solidFill>
                  <a:srgbClr val="4CA3FF"/>
                </a:solidFill>
                <a:latin typeface="Inter Tight"/>
                <a:ea typeface="Inter Tight"/>
                <a:cs typeface="Inter Tight"/>
                <a:sym typeface="Inter Tight"/>
              </a:rPr>
              <a:t>salt</a:t>
            </a:r>
            <a:endParaRPr b="1" sz="1700"/>
          </a:p>
        </p:txBody>
      </p:sp>
      <p:sp>
        <p:nvSpPr>
          <p:cNvPr id="484" name="Google Shape;484;p91"/>
          <p:cNvSpPr txBox="1"/>
          <p:nvPr/>
        </p:nvSpPr>
        <p:spPr>
          <a:xfrm>
            <a:off x="559200" y="4486500"/>
            <a:ext cx="1471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4CA3FF"/>
                </a:solidFill>
                <a:latin typeface="Inter Tight"/>
                <a:ea typeface="Inter Tight"/>
                <a:cs typeface="Inter Tight"/>
                <a:sym typeface="Inter Tight"/>
              </a:rPr>
              <a:t>inject</a:t>
            </a:r>
            <a:r>
              <a:rPr lang="en" sz="1300">
                <a:solidFill>
                  <a:srgbClr val="4CA3FF"/>
                </a:solidFill>
                <a:latin typeface="Inter Tight"/>
                <a:ea typeface="Inter Tight"/>
                <a:cs typeface="Inter Tight"/>
                <a:sym typeface="Inter Tight"/>
              </a:rPr>
              <a:t> </a:t>
            </a:r>
            <a:r>
              <a:rPr b="1" lang="en" sz="1600">
                <a:solidFill>
                  <a:srgbClr val="4CA3FF"/>
                </a:solidFill>
                <a:latin typeface="Inter Tight"/>
                <a:ea typeface="Inter Tight"/>
                <a:cs typeface="Inter Tight"/>
                <a:sym typeface="Inter Tight"/>
              </a:rPr>
              <a:t>eph key</a:t>
            </a:r>
            <a:endParaRPr b="1" sz="1700"/>
          </a:p>
        </p:txBody>
      </p:sp>
      <p:sp>
        <p:nvSpPr>
          <p:cNvPr id="485" name="Google Shape;485;p91"/>
          <p:cNvSpPr txBox="1"/>
          <p:nvPr/>
        </p:nvSpPr>
        <p:spPr>
          <a:xfrm>
            <a:off x="890100" y="2571750"/>
            <a:ext cx="8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Inter Tight"/>
                <a:ea typeface="Inter Tight"/>
                <a:cs typeface="Inter Tight"/>
                <a:sym typeface="Inter Tight"/>
              </a:rPr>
              <a:t>+</a:t>
            </a:r>
            <a:endParaRPr sz="4800">
              <a:solidFill>
                <a:schemeClr val="lt1"/>
              </a:solidFill>
            </a:endParaRPr>
          </a:p>
        </p:txBody>
      </p:sp>
      <p:sp>
        <p:nvSpPr>
          <p:cNvPr id="486" name="Google Shape;486;p91"/>
          <p:cNvSpPr txBox="1"/>
          <p:nvPr/>
        </p:nvSpPr>
        <p:spPr>
          <a:xfrm>
            <a:off x="2419950" y="3536500"/>
            <a:ext cx="8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Inter Tight"/>
                <a:ea typeface="Inter Tight"/>
                <a:cs typeface="Inter Tight"/>
                <a:sym typeface="Inter Tight"/>
              </a:rPr>
              <a:t>+</a:t>
            </a:r>
            <a:endParaRPr sz="4800">
              <a:solidFill>
                <a:schemeClr val="lt1"/>
              </a:solidFill>
            </a:endParaRPr>
          </a:p>
        </p:txBody>
      </p:sp>
      <p:sp>
        <p:nvSpPr>
          <p:cNvPr id="487" name="Google Shape;487;p91"/>
          <p:cNvSpPr txBox="1"/>
          <p:nvPr/>
        </p:nvSpPr>
        <p:spPr>
          <a:xfrm>
            <a:off x="2899850" y="3304150"/>
            <a:ext cx="14715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Inter Tight"/>
                <a:ea typeface="Inter Tight"/>
                <a:cs typeface="Inter Tight"/>
                <a:sym typeface="Inter Tight"/>
              </a:rPr>
              <a:t>ZK</a:t>
            </a:r>
            <a:br>
              <a:rPr b="1" lang="en" sz="5000">
                <a:solidFill>
                  <a:schemeClr val="lt1"/>
                </a:solidFill>
                <a:latin typeface="Inter Tight"/>
                <a:ea typeface="Inter Tight"/>
                <a:cs typeface="Inter Tight"/>
                <a:sym typeface="Inter Tight"/>
              </a:rPr>
            </a:br>
            <a:r>
              <a:rPr b="1" lang="en" sz="3000">
                <a:solidFill>
                  <a:schemeClr val="lt1"/>
                </a:solidFill>
                <a:latin typeface="Inter Tight"/>
                <a:ea typeface="Inter Tight"/>
                <a:cs typeface="Inter Tight"/>
                <a:sym typeface="Inter Tight"/>
              </a:rPr>
              <a:t>proof</a:t>
            </a:r>
            <a:endParaRPr sz="3000"/>
          </a:p>
        </p:txBody>
      </p:sp>
      <p:sp>
        <p:nvSpPr>
          <p:cNvPr id="488" name="Google Shape;488;p91"/>
          <p:cNvSpPr txBox="1"/>
          <p:nvPr/>
        </p:nvSpPr>
        <p:spPr>
          <a:xfrm>
            <a:off x="4148925" y="3535000"/>
            <a:ext cx="8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Inter Tight"/>
                <a:ea typeface="Inter Tight"/>
                <a:cs typeface="Inter Tight"/>
                <a:sym typeface="Inter Tight"/>
              </a:rPr>
              <a:t>=</a:t>
            </a:r>
            <a:endParaRPr sz="4800">
              <a:solidFill>
                <a:schemeClr val="lt1"/>
              </a:solidFill>
            </a:endParaRPr>
          </a:p>
        </p:txBody>
      </p:sp>
      <p:sp>
        <p:nvSpPr>
          <p:cNvPr id="489" name="Google Shape;489;p91"/>
          <p:cNvSpPr/>
          <p:nvPr/>
        </p:nvSpPr>
        <p:spPr>
          <a:xfrm>
            <a:off x="4900800" y="3058000"/>
            <a:ext cx="4098300" cy="707100"/>
          </a:xfrm>
          <a:prstGeom prst="homePlate">
            <a:avLst>
              <a:gd fmla="val 50000" name="adj"/>
            </a:avLst>
          </a:prstGeom>
          <a:solidFill>
            <a:schemeClr val="lt2"/>
          </a:solidFill>
          <a:ln cap="flat" cmpd="sng" w="3810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4CA3FF"/>
                </a:solidFill>
              </a:rPr>
              <a:t>ADDRESS</a:t>
            </a:r>
            <a:br>
              <a:rPr b="1" lang="en" sz="1300">
                <a:solidFill>
                  <a:srgbClr val="4CA3FF"/>
                </a:solidFill>
              </a:rPr>
            </a:br>
            <a:r>
              <a:rPr b="1" lang="en" sz="1000">
                <a:solidFill>
                  <a:schemeClr val="dk1"/>
                </a:solidFill>
              </a:rPr>
              <a:t>~</a:t>
            </a:r>
            <a:r>
              <a:rPr b="1" lang="en" sz="1000">
                <a:solidFill>
                  <a:schemeClr val="dk1"/>
                </a:solidFill>
              </a:rPr>
              <a:t>hash(providerID + zkhash(walletID + userID + zkhash(salt)))</a:t>
            </a:r>
            <a:endParaRPr b="1" sz="1000">
              <a:solidFill>
                <a:schemeClr val="dk1"/>
              </a:solidFill>
            </a:endParaRPr>
          </a:p>
        </p:txBody>
      </p:sp>
      <p:sp>
        <p:nvSpPr>
          <p:cNvPr id="490" name="Google Shape;490;p91"/>
          <p:cNvSpPr txBox="1"/>
          <p:nvPr/>
        </p:nvSpPr>
        <p:spPr>
          <a:xfrm>
            <a:off x="6396675" y="3706000"/>
            <a:ext cx="809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Inter Tight"/>
                <a:ea typeface="Inter Tight"/>
                <a:cs typeface="Inter Tight"/>
                <a:sym typeface="Inter Tight"/>
              </a:rPr>
              <a:t>&amp;</a:t>
            </a:r>
            <a:endParaRPr sz="2800">
              <a:solidFill>
                <a:schemeClr val="lt1"/>
              </a:solidFill>
            </a:endParaRPr>
          </a:p>
        </p:txBody>
      </p:sp>
      <p:pic>
        <p:nvPicPr>
          <p:cNvPr id="491" name="Google Shape;491;p91"/>
          <p:cNvPicPr preferRelativeResize="0"/>
          <p:nvPr/>
        </p:nvPicPr>
        <p:blipFill>
          <a:blip r:embed="rId5">
            <a:alphaModFix/>
          </a:blip>
          <a:stretch>
            <a:fillRect/>
          </a:stretch>
        </p:blipFill>
        <p:spPr>
          <a:xfrm>
            <a:off x="4149875" y="393192"/>
            <a:ext cx="373875" cy="373875"/>
          </a:xfrm>
          <a:prstGeom prst="rect">
            <a:avLst/>
          </a:prstGeom>
          <a:noFill/>
          <a:ln>
            <a:noFill/>
          </a:ln>
        </p:spPr>
      </p:pic>
      <p:sp>
        <p:nvSpPr>
          <p:cNvPr id="492" name="Google Shape;492;p91"/>
          <p:cNvSpPr/>
          <p:nvPr/>
        </p:nvSpPr>
        <p:spPr>
          <a:xfrm>
            <a:off x="4928616" y="4261675"/>
            <a:ext cx="1545600" cy="707100"/>
          </a:xfrm>
          <a:prstGeom prst="horizontalScroll">
            <a:avLst>
              <a:gd fmla="val 12500" name="adj"/>
            </a:avLst>
          </a:prstGeom>
          <a:solidFill>
            <a:schemeClr val="lt2"/>
          </a:solidFill>
          <a:ln cap="flat" cmpd="sng" w="1905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CA3FF"/>
                </a:solidFill>
                <a:latin typeface="Inter Tight"/>
                <a:ea typeface="Inter Tight"/>
                <a:cs typeface="Inter Tight"/>
                <a:sym typeface="Inter Tight"/>
              </a:rPr>
              <a:t>verify ZKproof</a:t>
            </a:r>
            <a:endParaRPr b="1">
              <a:solidFill>
                <a:srgbClr val="4CA3FF"/>
              </a:solidFill>
              <a:latin typeface="Inter Tight"/>
              <a:ea typeface="Inter Tight"/>
              <a:cs typeface="Inter Tight"/>
              <a:sym typeface="Inter Tight"/>
            </a:endParaRPr>
          </a:p>
        </p:txBody>
      </p:sp>
      <p:sp>
        <p:nvSpPr>
          <p:cNvPr id="493" name="Google Shape;493;p91"/>
          <p:cNvSpPr/>
          <p:nvPr/>
        </p:nvSpPr>
        <p:spPr>
          <a:xfrm>
            <a:off x="7185191" y="4238150"/>
            <a:ext cx="1768800" cy="707100"/>
          </a:xfrm>
          <a:prstGeom prst="horizontalScroll">
            <a:avLst>
              <a:gd fmla="val 12500" name="adj"/>
            </a:avLst>
          </a:prstGeom>
          <a:solidFill>
            <a:schemeClr val="lt2"/>
          </a:solidFill>
          <a:ln cap="flat" cmpd="sng" w="1905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CA3FF"/>
                </a:solidFill>
                <a:latin typeface="Inter Tight"/>
                <a:ea typeface="Inter Tight"/>
                <a:cs typeface="Inter Tight"/>
                <a:sym typeface="Inter Tight"/>
              </a:rPr>
              <a:t>verify eph key sig</a:t>
            </a:r>
            <a:endParaRPr b="1">
              <a:solidFill>
                <a:srgbClr val="4CA3FF"/>
              </a:solidFill>
              <a:latin typeface="Inter Tight"/>
              <a:ea typeface="Inter Tight"/>
              <a:cs typeface="Inter Tight"/>
              <a:sym typeface="Inter Tight"/>
            </a:endParaRPr>
          </a:p>
        </p:txBody>
      </p:sp>
      <p:sp>
        <p:nvSpPr>
          <p:cNvPr id="494" name="Google Shape;494;p91"/>
          <p:cNvSpPr txBox="1"/>
          <p:nvPr/>
        </p:nvSpPr>
        <p:spPr>
          <a:xfrm>
            <a:off x="6412116" y="4290475"/>
            <a:ext cx="744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Inter Tight"/>
                <a:ea typeface="Inter Tight"/>
                <a:cs typeface="Inter Tight"/>
                <a:sym typeface="Inter Tight"/>
              </a:rPr>
              <a:t>+</a:t>
            </a:r>
            <a:endParaRPr sz="3000">
              <a:solidFill>
                <a:schemeClr val="lt1"/>
              </a:solidFill>
            </a:endParaRPr>
          </a:p>
        </p:txBody>
      </p:sp>
      <p:sp>
        <p:nvSpPr>
          <p:cNvPr id="495" name="Google Shape;495;p91"/>
          <p:cNvSpPr/>
          <p:nvPr/>
        </p:nvSpPr>
        <p:spPr>
          <a:xfrm>
            <a:off x="2021550" y="1725950"/>
            <a:ext cx="757800" cy="19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2"/>
          <p:cNvSpPr txBox="1"/>
          <p:nvPr>
            <p:ph type="title"/>
          </p:nvPr>
        </p:nvSpPr>
        <p:spPr>
          <a:xfrm>
            <a:off x="558000" y="192725"/>
            <a:ext cx="5913300" cy="9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 4: Prove + RTT in &lt;3s</a:t>
            </a:r>
            <a:endParaRPr/>
          </a:p>
        </p:txBody>
      </p:sp>
      <p:sp>
        <p:nvSpPr>
          <p:cNvPr id="501" name="Google Shape;501;p92"/>
          <p:cNvSpPr txBox="1"/>
          <p:nvPr>
            <p:ph idx="1" type="body"/>
          </p:nvPr>
        </p:nvSpPr>
        <p:spPr>
          <a:xfrm>
            <a:off x="558000" y="1658225"/>
            <a:ext cx="8224200" cy="26811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en"/>
              <a:t>We chose Groth16 due to its small proofs + rich ecosystem + fast prover</a:t>
            </a:r>
            <a:endParaRPr/>
          </a:p>
          <a:p>
            <a:pPr indent="-342900" lvl="0" marL="457200" rtl="0" algn="l">
              <a:lnSpc>
                <a:spcPct val="150000"/>
              </a:lnSpc>
              <a:spcBef>
                <a:spcPts val="0"/>
              </a:spcBef>
              <a:spcAft>
                <a:spcPts val="0"/>
              </a:spcAft>
              <a:buSzPts val="1800"/>
              <a:buChar char="-"/>
            </a:pPr>
            <a:r>
              <a:rPr lang="en"/>
              <a:t>But.. proofs are slow to generate on end-user devices</a:t>
            </a:r>
            <a:endParaRPr/>
          </a:p>
          <a:p>
            <a:pPr indent="-342900" lvl="1" marL="914400" rtl="0" algn="l">
              <a:lnSpc>
                <a:spcPct val="150000"/>
              </a:lnSpc>
              <a:spcBef>
                <a:spcPts val="0"/>
              </a:spcBef>
              <a:spcAft>
                <a:spcPts val="0"/>
              </a:spcAft>
              <a:buSzPts val="1800"/>
              <a:buChar char="-"/>
            </a:pPr>
            <a:r>
              <a:rPr lang="en" sz="1800"/>
              <a:t>Make </a:t>
            </a:r>
            <a:r>
              <a:rPr lang="en" sz="1800">
                <a:highlight>
                  <a:schemeClr val="accent1"/>
                </a:highlight>
              </a:rPr>
              <a:t>ZKP efficient</a:t>
            </a:r>
            <a:r>
              <a:rPr lang="en" sz="1800"/>
              <a:t>: Hand-optimized circuit that selectively parses relevant parts of the JWT + string slicing tricks + …</a:t>
            </a:r>
            <a:endParaRPr sz="1800"/>
          </a:p>
          <a:p>
            <a:pPr indent="-342900" lvl="1" marL="914400" rtl="0" algn="l">
              <a:lnSpc>
                <a:spcPct val="150000"/>
              </a:lnSpc>
              <a:spcBef>
                <a:spcPts val="0"/>
              </a:spcBef>
              <a:spcAft>
                <a:spcPts val="0"/>
              </a:spcAft>
              <a:buSzPts val="1800"/>
              <a:buChar char="-"/>
            </a:pPr>
            <a:r>
              <a:rPr lang="en" sz="1700">
                <a:highlight>
                  <a:schemeClr val="accent1"/>
                </a:highlight>
              </a:rPr>
              <a:t>Delegate proving</a:t>
            </a:r>
            <a:r>
              <a:rPr lang="en" sz="1700">
                <a:highlight>
                  <a:schemeClr val="dk1"/>
                </a:highlight>
              </a:rPr>
              <a:t> to an untrusted ZKP service</a:t>
            </a:r>
            <a:endParaRPr sz="1700">
              <a:highlight>
                <a:schemeClr val="dk1"/>
              </a:highlight>
            </a:endParaRPr>
          </a:p>
          <a:p>
            <a:pPr indent="-336550" lvl="2" marL="1371600" rtl="0" algn="l">
              <a:lnSpc>
                <a:spcPct val="150000"/>
              </a:lnSpc>
              <a:spcBef>
                <a:spcPts val="0"/>
              </a:spcBef>
              <a:spcAft>
                <a:spcPts val="0"/>
              </a:spcAft>
              <a:buSzPts val="1700"/>
              <a:buChar char="-"/>
            </a:pPr>
            <a:r>
              <a:rPr lang="en" sz="1700">
                <a:highlight>
                  <a:schemeClr val="dk1"/>
                </a:highlight>
              </a:rPr>
              <a:t>Open problem: How to delegate with privacy?  </a:t>
            </a:r>
            <a:endParaRPr sz="1700">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3"/>
          <p:cNvSpPr txBox="1"/>
          <p:nvPr>
            <p:ph type="title"/>
          </p:nvPr>
        </p:nvSpPr>
        <p:spPr>
          <a:xfrm>
            <a:off x="559200" y="435425"/>
            <a:ext cx="5913300" cy="63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Circuit</a:t>
            </a:r>
            <a:r>
              <a:rPr lang="en"/>
              <a:t> details</a:t>
            </a:r>
            <a:endParaRPr/>
          </a:p>
        </p:txBody>
      </p:sp>
      <p:sp>
        <p:nvSpPr>
          <p:cNvPr id="507" name="Google Shape;507;p93"/>
          <p:cNvSpPr txBox="1"/>
          <p:nvPr>
            <p:ph idx="1" type="body"/>
          </p:nvPr>
        </p:nvSpPr>
        <p:spPr>
          <a:xfrm>
            <a:off x="559200" y="1383725"/>
            <a:ext cx="6126300" cy="2681100"/>
          </a:xfrm>
          <a:prstGeom prst="rect">
            <a:avLst/>
          </a:prstGeom>
        </p:spPr>
        <p:txBody>
          <a:bodyPr anchorCtr="0" anchor="t" bIns="0" lIns="0" spcFirstLastPara="1" rIns="0" wrap="square" tIns="0">
            <a:noAutofit/>
          </a:bodyPr>
          <a:lstStyle/>
          <a:p>
            <a:pPr indent="-342900" lvl="0" marL="457200" rtl="0" algn="l">
              <a:lnSpc>
                <a:spcPct val="150000"/>
              </a:lnSpc>
              <a:spcBef>
                <a:spcPts val="600"/>
              </a:spcBef>
              <a:spcAft>
                <a:spcPts val="0"/>
              </a:spcAft>
              <a:buSzPts val="1800"/>
              <a:buChar char="-"/>
            </a:pPr>
            <a:r>
              <a:rPr lang="en"/>
              <a:t>Implemented in circom: ~1M R1CS constraints</a:t>
            </a:r>
            <a:endParaRPr/>
          </a:p>
          <a:p>
            <a:pPr indent="-342900" lvl="0" marL="457200" rtl="0" algn="l">
              <a:lnSpc>
                <a:spcPct val="150000"/>
              </a:lnSpc>
              <a:spcBef>
                <a:spcPts val="0"/>
              </a:spcBef>
              <a:spcAft>
                <a:spcPts val="0"/>
              </a:spcAft>
              <a:buSzPts val="1800"/>
              <a:buChar char="-"/>
            </a:pPr>
            <a:r>
              <a:rPr lang="en"/>
              <a:t>Key operations</a:t>
            </a:r>
            <a:endParaRPr/>
          </a:p>
          <a:p>
            <a:pPr indent="-317500" lvl="1" marL="914400" rtl="0" algn="l">
              <a:lnSpc>
                <a:spcPct val="150000"/>
              </a:lnSpc>
              <a:spcBef>
                <a:spcPts val="0"/>
              </a:spcBef>
              <a:spcAft>
                <a:spcPts val="0"/>
              </a:spcAft>
              <a:buSzPts val="1400"/>
              <a:buChar char="-"/>
            </a:pPr>
            <a:r>
              <a:rPr lang="en"/>
              <a:t>SHA-2 (66%)</a:t>
            </a:r>
            <a:endParaRPr/>
          </a:p>
          <a:p>
            <a:pPr indent="-317500" lvl="1" marL="914400" rtl="0" algn="l">
              <a:lnSpc>
                <a:spcPct val="150000"/>
              </a:lnSpc>
              <a:spcBef>
                <a:spcPts val="0"/>
              </a:spcBef>
              <a:spcAft>
                <a:spcPts val="0"/>
              </a:spcAft>
              <a:buSzPts val="1400"/>
              <a:buChar char="-"/>
            </a:pPr>
            <a:r>
              <a:rPr lang="en"/>
              <a:t>RSA signature verification (14%) using tricks from [KPS18] </a:t>
            </a:r>
            <a:endParaRPr/>
          </a:p>
          <a:p>
            <a:pPr indent="-317500" lvl="1" marL="914400" rtl="0" algn="l">
              <a:lnSpc>
                <a:spcPct val="150000"/>
              </a:lnSpc>
              <a:spcBef>
                <a:spcPts val="0"/>
              </a:spcBef>
              <a:spcAft>
                <a:spcPts val="0"/>
              </a:spcAft>
              <a:buSzPts val="1400"/>
              <a:buChar char="-"/>
            </a:pPr>
            <a:r>
              <a:rPr lang="en"/>
              <a:t>JSON parsing, Poseidon hashing, Base64, extra rules (20%)</a:t>
            </a:r>
            <a:endParaRPr/>
          </a:p>
          <a:p>
            <a:pPr indent="-342900" lvl="0" marL="457200" rtl="0" algn="l">
              <a:lnSpc>
                <a:spcPct val="150000"/>
              </a:lnSpc>
              <a:spcBef>
                <a:spcPts val="0"/>
              </a:spcBef>
              <a:spcAft>
                <a:spcPts val="0"/>
              </a:spcAft>
              <a:buSzPts val="1800"/>
              <a:buChar char="-"/>
            </a:pPr>
            <a:r>
              <a:rPr lang="en"/>
              <a:t>Prover based on rapidsnark </a:t>
            </a:r>
            <a:endParaRPr/>
          </a:p>
          <a:p>
            <a:pPr indent="-317500" lvl="1" marL="914400" rtl="0" algn="l">
              <a:lnSpc>
                <a:spcPct val="150000"/>
              </a:lnSpc>
              <a:spcBef>
                <a:spcPts val="0"/>
              </a:spcBef>
              <a:spcAft>
                <a:spcPts val="0"/>
              </a:spcAft>
              <a:buSzPts val="1400"/>
              <a:buChar char="-"/>
            </a:pPr>
            <a:r>
              <a:rPr lang="en"/>
              <a:t>C++ and Assembly based</a:t>
            </a:r>
            <a:endParaRPr/>
          </a:p>
          <a:p>
            <a:pPr indent="0" lvl="0" marL="0" rtl="0" algn="l">
              <a:spcBef>
                <a:spcPts val="1600"/>
              </a:spcBef>
              <a:spcAft>
                <a:spcPts val="1600"/>
              </a:spcAft>
              <a:buNone/>
            </a:pPr>
            <a:r>
              <a:t/>
            </a:r>
            <a:endParaRPr/>
          </a:p>
        </p:txBody>
      </p:sp>
      <p:pic>
        <p:nvPicPr>
          <p:cNvPr id="508" name="Google Shape;508;p93"/>
          <p:cNvPicPr preferRelativeResize="0"/>
          <p:nvPr/>
        </p:nvPicPr>
        <p:blipFill>
          <a:blip r:embed="rId3">
            <a:alphaModFix/>
          </a:blip>
          <a:stretch>
            <a:fillRect/>
          </a:stretch>
        </p:blipFill>
        <p:spPr>
          <a:xfrm>
            <a:off x="6278696" y="1383726"/>
            <a:ext cx="2609405" cy="2514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94"/>
          <p:cNvSpPr txBox="1"/>
          <p:nvPr>
            <p:ph type="title"/>
          </p:nvPr>
        </p:nvSpPr>
        <p:spPr>
          <a:xfrm>
            <a:off x="559200" y="435425"/>
            <a:ext cx="5913300" cy="66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zkLogin latency</a:t>
            </a:r>
            <a:endParaRPr/>
          </a:p>
        </p:txBody>
      </p:sp>
      <p:pic>
        <p:nvPicPr>
          <p:cNvPr id="514" name="Google Shape;514;p94"/>
          <p:cNvPicPr preferRelativeResize="0"/>
          <p:nvPr/>
        </p:nvPicPr>
        <p:blipFill rotWithShape="1">
          <a:blip r:embed="rId3">
            <a:alphaModFix/>
          </a:blip>
          <a:srcRect b="0" l="0" r="0" t="36126"/>
          <a:stretch/>
        </p:blipFill>
        <p:spPr>
          <a:xfrm>
            <a:off x="1721900" y="1617400"/>
            <a:ext cx="6047599" cy="2211201"/>
          </a:xfrm>
          <a:prstGeom prst="rect">
            <a:avLst/>
          </a:prstGeom>
          <a:noFill/>
          <a:ln cap="flat" cmpd="sng" w="76200">
            <a:solidFill>
              <a:srgbClr val="EEEEEE"/>
            </a:solidFill>
            <a:prstDash val="solid"/>
            <a:round/>
            <a:headEnd len="sm" w="sm" type="none"/>
            <a:tailEnd len="sm" w="sm" type="none"/>
          </a:ln>
        </p:spPr>
      </p:pic>
      <p:sp>
        <p:nvSpPr>
          <p:cNvPr id="515" name="Google Shape;515;p94"/>
          <p:cNvSpPr txBox="1"/>
          <p:nvPr/>
        </p:nvSpPr>
        <p:spPr>
          <a:xfrm>
            <a:off x="2382300" y="4126875"/>
            <a:ext cx="4726800" cy="661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CA3FF"/>
                </a:solidFill>
                <a:latin typeface="Inter Tight"/>
                <a:ea typeface="Inter Tight"/>
                <a:cs typeface="Inter Tight"/>
                <a:sym typeface="Inter Tight"/>
              </a:rPr>
              <a:t>Latency for most zkLogin </a:t>
            </a:r>
            <a:r>
              <a:rPr lang="en" sz="1600">
                <a:solidFill>
                  <a:srgbClr val="4CA3FF"/>
                </a:solidFill>
                <a:latin typeface="Inter Tight"/>
                <a:ea typeface="Inter Tight"/>
                <a:cs typeface="Inter Tight"/>
                <a:sym typeface="Inter Tight"/>
              </a:rPr>
              <a:t>transactions</a:t>
            </a:r>
            <a:r>
              <a:rPr lang="en" sz="1600">
                <a:solidFill>
                  <a:srgbClr val="4CA3FF"/>
                </a:solidFill>
                <a:latin typeface="Inter Tight"/>
                <a:ea typeface="Inter Tight"/>
                <a:cs typeface="Inter Tight"/>
                <a:sym typeface="Inter Tight"/>
              </a:rPr>
              <a:t> </a:t>
            </a:r>
            <a:br>
              <a:rPr lang="en" sz="1600">
                <a:solidFill>
                  <a:srgbClr val="4CA3FF"/>
                </a:solidFill>
                <a:latin typeface="Inter Tight"/>
                <a:ea typeface="Inter Tight"/>
                <a:cs typeface="Inter Tight"/>
                <a:sym typeface="Inter Tight"/>
              </a:rPr>
            </a:br>
            <a:r>
              <a:rPr lang="en" sz="1600">
                <a:solidFill>
                  <a:srgbClr val="4CA3FF"/>
                </a:solidFill>
                <a:latin typeface="Inter Tight"/>
                <a:ea typeface="Inter Tight"/>
                <a:cs typeface="Inter Tight"/>
                <a:sym typeface="Inter Tight"/>
              </a:rPr>
              <a:t>is </a:t>
            </a:r>
            <a:r>
              <a:rPr b="1" lang="en" sz="1600">
                <a:solidFill>
                  <a:srgbClr val="4CA3FF"/>
                </a:solidFill>
                <a:latin typeface="Inter Tight"/>
                <a:ea typeface="Inter Tight"/>
                <a:cs typeface="Inter Tight"/>
                <a:sym typeface="Inter Tight"/>
              </a:rPr>
              <a:t>very similar</a:t>
            </a:r>
            <a:r>
              <a:rPr lang="en" sz="1600">
                <a:solidFill>
                  <a:srgbClr val="4CA3FF"/>
                </a:solidFill>
                <a:latin typeface="Inter Tight"/>
                <a:ea typeface="Inter Tight"/>
                <a:cs typeface="Inter Tight"/>
                <a:sym typeface="Inter Tight"/>
              </a:rPr>
              <a:t> to traditional ones!</a:t>
            </a:r>
            <a:endParaRPr sz="1600">
              <a:solidFill>
                <a:srgbClr val="4CA3FF"/>
              </a:solidFill>
              <a:latin typeface="Inter Tight"/>
              <a:ea typeface="Inter Tight"/>
              <a:cs typeface="Inter Tight"/>
              <a:sym typeface="Inter Tight"/>
            </a:endParaRPr>
          </a:p>
        </p:txBody>
      </p:sp>
      <p:sp>
        <p:nvSpPr>
          <p:cNvPr id="516" name="Google Shape;516;p94"/>
          <p:cNvSpPr/>
          <p:nvPr/>
        </p:nvSpPr>
        <p:spPr>
          <a:xfrm>
            <a:off x="5688300" y="352525"/>
            <a:ext cx="3348900" cy="966600"/>
          </a:xfrm>
          <a:prstGeom prst="wedgeEllipseCallout">
            <a:avLst>
              <a:gd fmla="val -48563" name="adj1"/>
              <a:gd fmla="val 102678"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CA3FF"/>
                </a:solidFill>
                <a:latin typeface="Inter Tight"/>
                <a:ea typeface="Inter Tight"/>
                <a:cs typeface="Inter Tight"/>
                <a:sym typeface="Inter Tight"/>
              </a:rPr>
              <a:t>These numbers correspond only to the </a:t>
            </a:r>
            <a:r>
              <a:rPr b="1" lang="en">
                <a:solidFill>
                  <a:srgbClr val="4CA3FF"/>
                </a:solidFill>
                <a:latin typeface="Inter Tight"/>
                <a:ea typeface="Inter Tight"/>
                <a:cs typeface="Inter Tight"/>
                <a:sym typeface="Inter Tight"/>
              </a:rPr>
              <a:t>first transaction of a</a:t>
            </a:r>
            <a:r>
              <a:rPr b="1" lang="en">
                <a:solidFill>
                  <a:srgbClr val="4CA3FF"/>
                </a:solidFill>
                <a:latin typeface="Inter Tight"/>
                <a:ea typeface="Inter Tight"/>
                <a:cs typeface="Inter Tight"/>
                <a:sym typeface="Inter Tight"/>
              </a:rPr>
              <a:t> </a:t>
            </a:r>
            <a:r>
              <a:rPr b="1" lang="en">
                <a:solidFill>
                  <a:srgbClr val="4CA3FF"/>
                </a:solidFill>
                <a:latin typeface="Inter Tight"/>
                <a:ea typeface="Inter Tight"/>
                <a:cs typeface="Inter Tight"/>
                <a:sym typeface="Inter Tight"/>
              </a:rPr>
              <a:t>session</a:t>
            </a:r>
            <a:endParaRPr b="1" i="1">
              <a:solidFill>
                <a:srgbClr val="4CA3FF"/>
              </a:solidFill>
              <a:latin typeface="Inter Tight"/>
              <a:ea typeface="Inter Tight"/>
              <a:cs typeface="Inter Tight"/>
              <a:sym typeface="Inter T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20" name="Shape 520"/>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6"/>
          <p:cNvSpPr txBox="1"/>
          <p:nvPr>
            <p:ph type="title"/>
          </p:nvPr>
        </p:nvSpPr>
        <p:spPr>
          <a:xfrm>
            <a:off x="559200" y="-21775"/>
            <a:ext cx="1421100" cy="9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t>zkLogin</a:t>
            </a:r>
            <a:endParaRPr/>
          </a:p>
        </p:txBody>
      </p:sp>
      <p:pic>
        <p:nvPicPr>
          <p:cNvPr id="527" name="Google Shape;527;p96"/>
          <p:cNvPicPr preferRelativeResize="0"/>
          <p:nvPr/>
        </p:nvPicPr>
        <p:blipFill>
          <a:blip r:embed="rId3">
            <a:alphaModFix/>
          </a:blip>
          <a:stretch>
            <a:fillRect/>
          </a:stretch>
        </p:blipFill>
        <p:spPr>
          <a:xfrm>
            <a:off x="2614175" y="-1151775"/>
            <a:ext cx="6662702" cy="8559452"/>
          </a:xfrm>
          <a:prstGeom prst="rect">
            <a:avLst/>
          </a:prstGeom>
          <a:noFill/>
          <a:ln>
            <a:noFill/>
          </a:ln>
        </p:spPr>
      </p:pic>
      <p:sp>
        <p:nvSpPr>
          <p:cNvPr id="528" name="Google Shape;528;p96"/>
          <p:cNvSpPr txBox="1"/>
          <p:nvPr/>
        </p:nvSpPr>
        <p:spPr>
          <a:xfrm>
            <a:off x="483000" y="1502450"/>
            <a:ext cx="1587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Inter Tight"/>
                <a:ea typeface="Inter Tight"/>
                <a:cs typeface="Inter Tight"/>
                <a:sym typeface="Inter Tight"/>
              </a:rPr>
              <a:t>Google</a:t>
            </a:r>
            <a:br>
              <a:rPr lang="en" sz="1900">
                <a:solidFill>
                  <a:schemeClr val="accent1"/>
                </a:solidFill>
                <a:latin typeface="Inter Tight"/>
                <a:ea typeface="Inter Tight"/>
                <a:cs typeface="Inter Tight"/>
                <a:sym typeface="Inter Tight"/>
              </a:rPr>
            </a:br>
            <a:r>
              <a:rPr b="1" lang="en" sz="1900">
                <a:solidFill>
                  <a:schemeClr val="lt1"/>
                </a:solidFill>
                <a:latin typeface="Inter Tight"/>
                <a:ea typeface="Inter Tight"/>
                <a:cs typeface="Inter Tight"/>
                <a:sym typeface="Inter Tight"/>
              </a:rPr>
              <a:t>Facebook</a:t>
            </a:r>
            <a:br>
              <a:rPr lang="en" sz="1900">
                <a:solidFill>
                  <a:schemeClr val="accent1"/>
                </a:solidFill>
                <a:latin typeface="Inter Tight"/>
                <a:ea typeface="Inter Tight"/>
                <a:cs typeface="Inter Tight"/>
                <a:sym typeface="Inter Tight"/>
              </a:rPr>
            </a:br>
            <a:r>
              <a:rPr b="1" lang="en" sz="1900">
                <a:solidFill>
                  <a:schemeClr val="lt1"/>
                </a:solidFill>
                <a:latin typeface="Inter Tight"/>
                <a:ea typeface="Inter Tight"/>
                <a:cs typeface="Inter Tight"/>
                <a:sym typeface="Inter Tight"/>
              </a:rPr>
              <a:t>Twitch</a:t>
            </a:r>
            <a:endParaRPr sz="1300">
              <a:solidFill>
                <a:srgbClr val="4CA3FF"/>
              </a:solidFill>
              <a:latin typeface="Inter Tight"/>
              <a:ea typeface="Inter Tight"/>
              <a:cs typeface="Inter Tight"/>
              <a:sym typeface="Inter Tight"/>
            </a:endParaRPr>
          </a:p>
        </p:txBody>
      </p:sp>
      <p:sp>
        <p:nvSpPr>
          <p:cNvPr id="529" name="Google Shape;529;p96"/>
          <p:cNvSpPr txBox="1"/>
          <p:nvPr/>
        </p:nvSpPr>
        <p:spPr>
          <a:xfrm>
            <a:off x="73425" y="3546750"/>
            <a:ext cx="278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Tight"/>
                <a:ea typeface="Inter Tight"/>
                <a:cs typeface="Inter Tight"/>
                <a:sym typeface="Inter Tight"/>
              </a:rPr>
              <a:t>native </a:t>
            </a:r>
            <a:r>
              <a:rPr b="1" lang="en">
                <a:solidFill>
                  <a:srgbClr val="4CA3FF"/>
                </a:solidFill>
                <a:latin typeface="Inter Tight"/>
                <a:ea typeface="Inter Tight"/>
                <a:cs typeface="Inter Tight"/>
                <a:sym typeface="Inter Tight"/>
              </a:rPr>
              <a:t>authenticator</a:t>
            </a:r>
            <a:endParaRPr b="1">
              <a:solidFill>
                <a:srgbClr val="4CA3FF"/>
              </a:solidFill>
              <a:latin typeface="Inter Tight"/>
              <a:ea typeface="Inter Tight"/>
              <a:cs typeface="Inter Tight"/>
              <a:sym typeface="Inter Tight"/>
            </a:endParaRPr>
          </a:p>
          <a:p>
            <a:pPr indent="0" lvl="0" marL="0" rtl="0" algn="l">
              <a:spcBef>
                <a:spcPts val="0"/>
              </a:spcBef>
              <a:spcAft>
                <a:spcPts val="0"/>
              </a:spcAft>
              <a:buNone/>
            </a:pPr>
            <a:r>
              <a:rPr b="1" lang="en" sz="1800">
                <a:solidFill>
                  <a:schemeClr val="lt1"/>
                </a:solidFill>
                <a:latin typeface="Inter Tight"/>
                <a:ea typeface="Inter Tight"/>
                <a:cs typeface="Inter Tight"/>
                <a:sym typeface="Inter Tight"/>
              </a:rPr>
              <a:t>non-custodial</a:t>
            </a:r>
            <a:br>
              <a:rPr b="1" lang="en" sz="1900">
                <a:solidFill>
                  <a:schemeClr val="lt1"/>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*discoverable, </a:t>
            </a:r>
            <a:r>
              <a:rPr b="1" lang="en" sz="1800">
                <a:solidFill>
                  <a:schemeClr val="lt1"/>
                </a:solidFill>
                <a:latin typeface="Inter Tight"/>
                <a:ea typeface="Inter Tight"/>
                <a:cs typeface="Inter Tight"/>
                <a:sym typeface="Inter Tight"/>
              </a:rPr>
              <a:t>claimable</a:t>
            </a:r>
            <a:endParaRPr b="1" sz="1800">
              <a:solidFill>
                <a:schemeClr val="lt1"/>
              </a:solidFill>
              <a:latin typeface="Inter Tight"/>
              <a:ea typeface="Inter Tight"/>
              <a:cs typeface="Inter Tight"/>
              <a:sym typeface="Inter Tight"/>
            </a:endParaRPr>
          </a:p>
          <a:p>
            <a:pPr indent="0" lvl="0" marL="0" rtl="0" algn="l">
              <a:spcBef>
                <a:spcPts val="0"/>
              </a:spcBef>
              <a:spcAft>
                <a:spcPts val="0"/>
              </a:spcAft>
              <a:buNone/>
            </a:pPr>
            <a:r>
              <a:rPr b="1" lang="en">
                <a:solidFill>
                  <a:schemeClr val="lt1"/>
                </a:solidFill>
                <a:latin typeface="Inter Tight"/>
                <a:ea typeface="Inter Tight"/>
                <a:cs typeface="Inter Tight"/>
                <a:sym typeface="Inter Tight"/>
              </a:rPr>
              <a:t>invisible wallets</a:t>
            </a:r>
            <a:br>
              <a:rPr b="1" lang="en">
                <a:solidFill>
                  <a:schemeClr val="lt1"/>
                </a:solidFill>
                <a:latin typeface="Inter Tight"/>
                <a:ea typeface="Inter Tight"/>
                <a:cs typeface="Inter Tight"/>
                <a:sym typeface="Inter Tight"/>
              </a:rPr>
            </a:br>
            <a:r>
              <a:rPr b="1" lang="en">
                <a:solidFill>
                  <a:srgbClr val="4CA3FF"/>
                </a:solidFill>
                <a:latin typeface="Inter Tight"/>
                <a:ea typeface="Inter Tight"/>
                <a:cs typeface="Inter Tight"/>
                <a:sym typeface="Inter Tight"/>
              </a:rPr>
              <a:t>semi-portable, 2FA</a:t>
            </a:r>
            <a:endParaRPr b="1">
              <a:solidFill>
                <a:srgbClr val="4CA3FF"/>
              </a:solidFill>
              <a:latin typeface="Inter Tight"/>
              <a:ea typeface="Inter Tight"/>
              <a:cs typeface="Inter Tight"/>
              <a:sym typeface="Inter Tight"/>
            </a:endParaRPr>
          </a:p>
        </p:txBody>
      </p:sp>
      <p:pic>
        <p:nvPicPr>
          <p:cNvPr id="530" name="Google Shape;530;p96"/>
          <p:cNvPicPr preferRelativeResize="0"/>
          <p:nvPr/>
        </p:nvPicPr>
        <p:blipFill>
          <a:blip r:embed="rId4">
            <a:alphaModFix/>
          </a:blip>
          <a:stretch>
            <a:fillRect/>
          </a:stretch>
        </p:blipFill>
        <p:spPr>
          <a:xfrm>
            <a:off x="165550" y="1598475"/>
            <a:ext cx="271550" cy="271550"/>
          </a:xfrm>
          <a:prstGeom prst="rect">
            <a:avLst/>
          </a:prstGeom>
          <a:noFill/>
          <a:ln>
            <a:noFill/>
          </a:ln>
        </p:spPr>
      </p:pic>
      <p:sp>
        <p:nvSpPr>
          <p:cNvPr id="531" name="Google Shape;531;p96"/>
          <p:cNvSpPr txBox="1"/>
          <p:nvPr/>
        </p:nvSpPr>
        <p:spPr>
          <a:xfrm>
            <a:off x="-76200" y="1090288"/>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accent1"/>
                </a:solidFill>
                <a:latin typeface="Inter Tight"/>
                <a:ea typeface="Inter Tight"/>
                <a:cs typeface="Inter Tight"/>
                <a:sym typeface="Inter Tight"/>
              </a:rPr>
              <a:t>single-click accounts w/</a:t>
            </a:r>
            <a:endParaRPr sz="1900">
              <a:solidFill>
                <a:schemeClr val="accent1"/>
              </a:solidFill>
              <a:latin typeface="Inter Tight"/>
              <a:ea typeface="Inter Tight"/>
              <a:cs typeface="Inter Tight"/>
              <a:sym typeface="Inter Tight"/>
            </a:endParaRPr>
          </a:p>
        </p:txBody>
      </p:sp>
      <p:pic>
        <p:nvPicPr>
          <p:cNvPr id="532" name="Google Shape;532;p96"/>
          <p:cNvPicPr preferRelativeResize="0"/>
          <p:nvPr/>
        </p:nvPicPr>
        <p:blipFill>
          <a:blip r:embed="rId5">
            <a:alphaModFix/>
          </a:blip>
          <a:stretch>
            <a:fillRect/>
          </a:stretch>
        </p:blipFill>
        <p:spPr>
          <a:xfrm>
            <a:off x="165550" y="1892808"/>
            <a:ext cx="271550" cy="271550"/>
          </a:xfrm>
          <a:prstGeom prst="rect">
            <a:avLst/>
          </a:prstGeom>
          <a:noFill/>
          <a:ln>
            <a:noFill/>
          </a:ln>
        </p:spPr>
      </p:pic>
      <p:pic>
        <p:nvPicPr>
          <p:cNvPr id="533" name="Google Shape;533;p96"/>
          <p:cNvPicPr preferRelativeResize="0"/>
          <p:nvPr/>
        </p:nvPicPr>
        <p:blipFill>
          <a:blip r:embed="rId6">
            <a:alphaModFix/>
          </a:blip>
          <a:stretch>
            <a:fillRect/>
          </a:stretch>
        </p:blipFill>
        <p:spPr>
          <a:xfrm>
            <a:off x="171431" y="2212848"/>
            <a:ext cx="259783" cy="271550"/>
          </a:xfrm>
          <a:prstGeom prst="rect">
            <a:avLst/>
          </a:prstGeom>
          <a:noFill/>
          <a:ln>
            <a:noFill/>
          </a:ln>
        </p:spPr>
      </p:pic>
      <p:pic>
        <p:nvPicPr>
          <p:cNvPr id="534" name="Google Shape;534;p96"/>
          <p:cNvPicPr preferRelativeResize="0"/>
          <p:nvPr/>
        </p:nvPicPr>
        <p:blipFill>
          <a:blip r:embed="rId7">
            <a:alphaModFix/>
          </a:blip>
          <a:stretch>
            <a:fillRect/>
          </a:stretch>
        </p:blipFill>
        <p:spPr>
          <a:xfrm>
            <a:off x="141949" y="2437099"/>
            <a:ext cx="318750" cy="318750"/>
          </a:xfrm>
          <a:prstGeom prst="rect">
            <a:avLst/>
          </a:prstGeom>
          <a:noFill/>
          <a:ln>
            <a:noFill/>
          </a:ln>
        </p:spPr>
      </p:pic>
      <p:sp>
        <p:nvSpPr>
          <p:cNvPr id="535" name="Google Shape;535;p96"/>
          <p:cNvSpPr txBox="1"/>
          <p:nvPr/>
        </p:nvSpPr>
        <p:spPr>
          <a:xfrm>
            <a:off x="460700" y="2381775"/>
            <a:ext cx="97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Inter Tight"/>
                <a:ea typeface="Inter Tight"/>
                <a:cs typeface="Inter Tight"/>
                <a:sym typeface="Inter Tight"/>
              </a:rPr>
              <a:t>Apple</a:t>
            </a:r>
            <a:endParaRPr>
              <a:solidFill>
                <a:schemeClr val="lt1"/>
              </a:solidFill>
            </a:endParaRPr>
          </a:p>
        </p:txBody>
      </p:sp>
      <p:pic>
        <p:nvPicPr>
          <p:cNvPr id="536" name="Google Shape;536;p96" title="zklogin_video.mov">
            <a:hlinkClick r:id="rId8"/>
          </p:cNvPr>
          <p:cNvPicPr preferRelativeResize="0"/>
          <p:nvPr/>
        </p:nvPicPr>
        <p:blipFill>
          <a:blip r:embed="rId9">
            <a:alphaModFix/>
          </a:blip>
          <a:stretch>
            <a:fillRect/>
          </a:stretch>
        </p:blipFill>
        <p:spPr>
          <a:xfrm>
            <a:off x="3101275" y="372725"/>
            <a:ext cx="5688900" cy="4266700"/>
          </a:xfrm>
          <a:prstGeom prst="rect">
            <a:avLst/>
          </a:prstGeom>
          <a:noFill/>
          <a:ln>
            <a:noFill/>
          </a:ln>
        </p:spPr>
      </p:pic>
      <p:pic>
        <p:nvPicPr>
          <p:cNvPr descr="File:Slack icon 2019.svg - Wikimedia Commons" id="537" name="Google Shape;537;p96"/>
          <p:cNvPicPr preferRelativeResize="0"/>
          <p:nvPr/>
        </p:nvPicPr>
        <p:blipFill>
          <a:blip r:embed="rId10">
            <a:alphaModFix/>
          </a:blip>
          <a:stretch>
            <a:fillRect/>
          </a:stretch>
        </p:blipFill>
        <p:spPr>
          <a:xfrm>
            <a:off x="165550" y="2827225"/>
            <a:ext cx="271550" cy="271550"/>
          </a:xfrm>
          <a:prstGeom prst="rect">
            <a:avLst/>
          </a:prstGeom>
          <a:noFill/>
          <a:ln>
            <a:noFill/>
          </a:ln>
        </p:spPr>
      </p:pic>
      <p:sp>
        <p:nvSpPr>
          <p:cNvPr id="538" name="Google Shape;538;p96"/>
          <p:cNvSpPr txBox="1"/>
          <p:nvPr/>
        </p:nvSpPr>
        <p:spPr>
          <a:xfrm>
            <a:off x="483000" y="2702800"/>
            <a:ext cx="975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Inter Tight"/>
                <a:ea typeface="Inter Tight"/>
                <a:cs typeface="Inter Tight"/>
                <a:sym typeface="Inter Tight"/>
              </a:rPr>
              <a:t>Slack</a:t>
            </a:r>
            <a:endParaRPr>
              <a:solidFill>
                <a:schemeClr val="lt1"/>
              </a:solidFill>
            </a:endParaRPr>
          </a:p>
        </p:txBody>
      </p:sp>
      <p:pic>
        <p:nvPicPr>
          <p:cNvPr descr="File:Microsoft logo.svg - Wikimedia Commons" id="539" name="Google Shape;539;p96"/>
          <p:cNvPicPr preferRelativeResize="0"/>
          <p:nvPr/>
        </p:nvPicPr>
        <p:blipFill>
          <a:blip r:embed="rId11">
            <a:alphaModFix/>
          </a:blip>
          <a:stretch>
            <a:fillRect/>
          </a:stretch>
        </p:blipFill>
        <p:spPr>
          <a:xfrm flipH="1">
            <a:off x="165553" y="3136475"/>
            <a:ext cx="271550" cy="271550"/>
          </a:xfrm>
          <a:prstGeom prst="rect">
            <a:avLst/>
          </a:prstGeom>
          <a:noFill/>
          <a:ln>
            <a:noFill/>
          </a:ln>
        </p:spPr>
      </p:pic>
      <p:sp>
        <p:nvSpPr>
          <p:cNvPr id="540" name="Google Shape;540;p96"/>
          <p:cNvSpPr txBox="1"/>
          <p:nvPr/>
        </p:nvSpPr>
        <p:spPr>
          <a:xfrm>
            <a:off x="483000" y="3033750"/>
            <a:ext cx="146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Inter Tight"/>
                <a:ea typeface="Inter Tight"/>
                <a:cs typeface="Inter Tight"/>
                <a:sym typeface="Inter Tight"/>
              </a:rPr>
              <a:t>Microsoft</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5" name="Shape 545"/>
        <p:cNvGrpSpPr/>
        <p:nvPr/>
      </p:nvGrpSpPr>
      <p:grpSpPr>
        <a:xfrm>
          <a:off x="0" y="0"/>
          <a:ext cx="0" cy="0"/>
          <a:chOff x="0" y="0"/>
          <a:chExt cx="0" cy="0"/>
        </a:xfrm>
      </p:grpSpPr>
      <p:sp>
        <p:nvSpPr>
          <p:cNvPr id="546" name="Google Shape;546;p97"/>
          <p:cNvSpPr txBox="1"/>
          <p:nvPr/>
        </p:nvSpPr>
        <p:spPr>
          <a:xfrm>
            <a:off x="576000" y="499800"/>
            <a:ext cx="4075800" cy="6456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None/>
            </a:pPr>
            <a:r>
              <a:rPr lang="en" sz="2800">
                <a:solidFill>
                  <a:schemeClr val="lt1"/>
                </a:solidFill>
                <a:latin typeface="Inter Tight Medium"/>
                <a:ea typeface="Inter Tight Medium"/>
                <a:cs typeface="Inter Tight Medium"/>
                <a:sym typeface="Inter Tight Medium"/>
              </a:rPr>
              <a:t>zkLogin goodies</a:t>
            </a:r>
            <a:endParaRPr sz="2800">
              <a:solidFill>
                <a:schemeClr val="lt1"/>
              </a:solidFill>
              <a:latin typeface="Inter Tight Medium"/>
              <a:ea typeface="Inter Tight Medium"/>
              <a:cs typeface="Inter Tight Medium"/>
              <a:sym typeface="Inter Tight Medium"/>
            </a:endParaRPr>
          </a:p>
        </p:txBody>
      </p:sp>
      <p:sp>
        <p:nvSpPr>
          <p:cNvPr id="547" name="Google Shape;547;p97"/>
          <p:cNvSpPr/>
          <p:nvPr/>
        </p:nvSpPr>
        <p:spPr>
          <a:xfrm>
            <a:off x="2191725" y="1266600"/>
            <a:ext cx="1530000" cy="2106300"/>
          </a:xfrm>
          <a:prstGeom prst="roundRect">
            <a:avLst>
              <a:gd fmla="val 6324" name="adj"/>
            </a:avLst>
          </a:prstGeom>
          <a:solidFill>
            <a:srgbClr val="173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8" name="Google Shape;548;p97"/>
          <p:cNvSpPr/>
          <p:nvPr/>
        </p:nvSpPr>
        <p:spPr>
          <a:xfrm>
            <a:off x="3807450" y="1266600"/>
            <a:ext cx="1530000" cy="1319100"/>
          </a:xfrm>
          <a:prstGeom prst="roundRect">
            <a:avLst>
              <a:gd fmla="val 6324" name="adj"/>
            </a:avLst>
          </a:prstGeom>
          <a:solidFill>
            <a:srgbClr val="173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49" name="Google Shape;549;p97"/>
          <p:cNvSpPr/>
          <p:nvPr/>
        </p:nvSpPr>
        <p:spPr>
          <a:xfrm>
            <a:off x="5423175" y="1266600"/>
            <a:ext cx="1530000" cy="1481400"/>
          </a:xfrm>
          <a:prstGeom prst="roundRect">
            <a:avLst>
              <a:gd fmla="val 6324" name="adj"/>
            </a:avLst>
          </a:prstGeom>
          <a:solidFill>
            <a:srgbClr val="173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0" name="Google Shape;550;p97"/>
          <p:cNvSpPr txBox="1"/>
          <p:nvPr/>
        </p:nvSpPr>
        <p:spPr>
          <a:xfrm>
            <a:off x="3807450" y="1266600"/>
            <a:ext cx="1530000" cy="1319100"/>
          </a:xfrm>
          <a:prstGeom prst="rect">
            <a:avLst/>
          </a:prstGeom>
          <a:noFill/>
          <a:ln>
            <a:noFill/>
          </a:ln>
        </p:spPr>
        <p:txBody>
          <a:bodyPr anchorCtr="0" anchor="t" bIns="91425" lIns="72000" spcFirstLastPara="1" rIns="72000" wrap="square" tIns="91425">
            <a:spAutoFit/>
          </a:bodyPr>
          <a:lstStyle/>
          <a:p>
            <a:pPr indent="0" lvl="0" marL="0" rtl="0" algn="l">
              <a:spcBef>
                <a:spcPts val="0"/>
              </a:spcBef>
              <a:spcAft>
                <a:spcPts val="0"/>
              </a:spcAft>
              <a:buNone/>
            </a:pPr>
            <a:r>
              <a:rPr lang="en" sz="1300">
                <a:solidFill>
                  <a:schemeClr val="dk2"/>
                </a:solidFill>
                <a:latin typeface="Inter Tight SemiBold"/>
                <a:ea typeface="Inter Tight SemiBold"/>
                <a:cs typeface="Inter Tight SemiBold"/>
                <a:sym typeface="Inter Tight SemiBold"/>
              </a:rPr>
              <a:t>Embedded wallet</a:t>
            </a:r>
            <a:endParaRPr>
              <a:solidFill>
                <a:schemeClr val="dk2"/>
              </a:solidFill>
              <a:latin typeface="Inter Tight SemiBold"/>
              <a:ea typeface="Inter Tight SemiBold"/>
              <a:cs typeface="Inter Tight SemiBold"/>
              <a:sym typeface="Inter Tight SemiBold"/>
            </a:endParaRPr>
          </a:p>
          <a:p>
            <a:pPr indent="0" lvl="0" marL="0" rtl="0" algn="l">
              <a:lnSpc>
                <a:spcPct val="130000"/>
              </a:lnSpc>
              <a:spcBef>
                <a:spcPts val="0"/>
              </a:spcBef>
              <a:spcAft>
                <a:spcPts val="0"/>
              </a:spcAft>
              <a:buNone/>
            </a:pPr>
            <a:r>
              <a:t/>
            </a:r>
            <a:endParaRPr sz="900">
              <a:solidFill>
                <a:schemeClr val="accent2"/>
              </a:solidFill>
              <a:latin typeface="Inter Tight Medium"/>
              <a:ea typeface="Inter Tight Medium"/>
              <a:cs typeface="Inter Tight Medium"/>
              <a:sym typeface="Inter Tight Medium"/>
            </a:endParaRPr>
          </a:p>
          <a:p>
            <a:pPr indent="0" lvl="0" marL="0" rtl="0" algn="l">
              <a:lnSpc>
                <a:spcPct val="130000"/>
              </a:lnSpc>
              <a:spcBef>
                <a:spcPts val="0"/>
              </a:spcBef>
              <a:spcAft>
                <a:spcPts val="0"/>
              </a:spcAft>
              <a:buNone/>
            </a:pPr>
            <a:r>
              <a:rPr lang="en" sz="1000">
                <a:solidFill>
                  <a:schemeClr val="accent2"/>
                </a:solidFill>
                <a:latin typeface="Inter Tight Medium"/>
                <a:ea typeface="Inter Tight Medium"/>
                <a:cs typeface="Inter Tight Medium"/>
                <a:sym typeface="Inter Tight Medium"/>
              </a:rPr>
              <a:t>Mobile apps or websites can natively integrate zkLogin without the need for a wallet popup!</a:t>
            </a:r>
            <a:endParaRPr>
              <a:solidFill>
                <a:schemeClr val="accent2"/>
              </a:solidFill>
              <a:latin typeface="Inter Tight Medium"/>
              <a:ea typeface="Inter Tight Medium"/>
              <a:cs typeface="Inter Tight Medium"/>
              <a:sym typeface="Inter Tight Medium"/>
            </a:endParaRPr>
          </a:p>
        </p:txBody>
      </p:sp>
      <p:sp>
        <p:nvSpPr>
          <p:cNvPr id="551" name="Google Shape;551;p97"/>
          <p:cNvSpPr txBox="1"/>
          <p:nvPr/>
        </p:nvSpPr>
        <p:spPr>
          <a:xfrm>
            <a:off x="5423175" y="1266600"/>
            <a:ext cx="1615800" cy="1519200"/>
          </a:xfrm>
          <a:prstGeom prst="rect">
            <a:avLst/>
          </a:prstGeom>
          <a:noFill/>
          <a:ln>
            <a:noFill/>
          </a:ln>
        </p:spPr>
        <p:txBody>
          <a:bodyPr anchorCtr="0" anchor="t" bIns="91425" lIns="72000" spcFirstLastPara="1" rIns="72000" wrap="square" tIns="91425">
            <a:spAutoFit/>
          </a:bodyPr>
          <a:lstStyle/>
          <a:p>
            <a:pPr indent="0" lvl="0" marL="0" rtl="0" algn="l">
              <a:spcBef>
                <a:spcPts val="0"/>
              </a:spcBef>
              <a:spcAft>
                <a:spcPts val="0"/>
              </a:spcAft>
              <a:buNone/>
            </a:pPr>
            <a:r>
              <a:rPr lang="en" sz="1300">
                <a:solidFill>
                  <a:schemeClr val="dk2"/>
                </a:solidFill>
                <a:latin typeface="Inter Tight SemiBold"/>
                <a:ea typeface="Inter Tight SemiBold"/>
                <a:cs typeface="Inter Tight SemiBold"/>
                <a:sym typeface="Inter Tight SemiBold"/>
              </a:rPr>
              <a:t>2FA</a:t>
            </a:r>
            <a:endParaRPr>
              <a:solidFill>
                <a:schemeClr val="dk2"/>
              </a:solidFill>
              <a:latin typeface="Inter Tight SemiBold"/>
              <a:ea typeface="Inter Tight SemiBold"/>
              <a:cs typeface="Inter Tight SemiBold"/>
              <a:sym typeface="Inter Tight SemiBold"/>
            </a:endParaRPr>
          </a:p>
          <a:p>
            <a:pPr indent="0" lvl="0" marL="0" rtl="0" algn="l">
              <a:lnSpc>
                <a:spcPct val="130000"/>
              </a:lnSpc>
              <a:spcBef>
                <a:spcPts val="0"/>
              </a:spcBef>
              <a:spcAft>
                <a:spcPts val="0"/>
              </a:spcAft>
              <a:buNone/>
            </a:pPr>
            <a:r>
              <a:t/>
            </a:r>
            <a:endParaRPr sz="900">
              <a:solidFill>
                <a:schemeClr val="accent2"/>
              </a:solidFill>
              <a:latin typeface="Inter Tight Medium"/>
              <a:ea typeface="Inter Tight Medium"/>
              <a:cs typeface="Inter Tight Medium"/>
              <a:sym typeface="Inter Tight Medium"/>
            </a:endParaRPr>
          </a:p>
          <a:p>
            <a:pPr indent="0" lvl="0" marL="0" rtl="0" algn="l">
              <a:lnSpc>
                <a:spcPct val="130000"/>
              </a:lnSpc>
              <a:spcBef>
                <a:spcPts val="0"/>
              </a:spcBef>
              <a:spcAft>
                <a:spcPts val="0"/>
              </a:spcAft>
              <a:buNone/>
            </a:pPr>
            <a:r>
              <a:rPr lang="en" sz="1000">
                <a:solidFill>
                  <a:schemeClr val="accent2"/>
                </a:solidFill>
                <a:latin typeface="Inter Tight Medium"/>
                <a:ea typeface="Inter Tight Medium"/>
                <a:cs typeface="Inter Tight Medium"/>
                <a:sym typeface="Inter Tight Medium"/>
              </a:rPr>
              <a:t>Can do a 2-out-of-3 between Google, Facebook and Apple. Salt can also serve as a second factor. </a:t>
            </a:r>
            <a:endParaRPr sz="1000">
              <a:solidFill>
                <a:schemeClr val="accent2"/>
              </a:solidFill>
              <a:latin typeface="Inter Tight Medium"/>
              <a:ea typeface="Inter Tight Medium"/>
              <a:cs typeface="Inter Tight Medium"/>
              <a:sym typeface="Inter Tight Medium"/>
            </a:endParaRPr>
          </a:p>
        </p:txBody>
      </p:sp>
      <p:sp>
        <p:nvSpPr>
          <p:cNvPr id="552" name="Google Shape;552;p97"/>
          <p:cNvSpPr/>
          <p:nvPr/>
        </p:nvSpPr>
        <p:spPr>
          <a:xfrm>
            <a:off x="7038900" y="1266600"/>
            <a:ext cx="1530000" cy="1119000"/>
          </a:xfrm>
          <a:prstGeom prst="roundRect">
            <a:avLst>
              <a:gd fmla="val 6324" name="adj"/>
            </a:avLst>
          </a:prstGeom>
          <a:solidFill>
            <a:srgbClr val="173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3" name="Google Shape;553;p97"/>
          <p:cNvSpPr txBox="1"/>
          <p:nvPr/>
        </p:nvSpPr>
        <p:spPr>
          <a:xfrm>
            <a:off x="7038900" y="1261200"/>
            <a:ext cx="1530000" cy="1119000"/>
          </a:xfrm>
          <a:prstGeom prst="rect">
            <a:avLst/>
          </a:prstGeom>
          <a:noFill/>
          <a:ln>
            <a:noFill/>
          </a:ln>
        </p:spPr>
        <p:txBody>
          <a:bodyPr anchorCtr="0" anchor="t" bIns="91425" lIns="72000" spcFirstLastPara="1" rIns="72000" wrap="square" tIns="91425">
            <a:spAutoFit/>
          </a:bodyPr>
          <a:lstStyle/>
          <a:p>
            <a:pPr indent="0" lvl="0" marL="0" rtl="0" algn="l">
              <a:spcBef>
                <a:spcPts val="0"/>
              </a:spcBef>
              <a:spcAft>
                <a:spcPts val="0"/>
              </a:spcAft>
              <a:buNone/>
            </a:pPr>
            <a:r>
              <a:rPr lang="en" sz="1300">
                <a:solidFill>
                  <a:schemeClr val="dk2"/>
                </a:solidFill>
                <a:latin typeface="Inter Tight SemiBold"/>
                <a:ea typeface="Inter Tight SemiBold"/>
                <a:cs typeface="Inter Tight SemiBold"/>
                <a:sym typeface="Inter Tight SemiBold"/>
              </a:rPr>
              <a:t>Hard to lose!</a:t>
            </a:r>
            <a:endParaRPr>
              <a:solidFill>
                <a:schemeClr val="dk2"/>
              </a:solidFill>
              <a:latin typeface="Inter Tight SemiBold"/>
              <a:ea typeface="Inter Tight SemiBold"/>
              <a:cs typeface="Inter Tight SemiBold"/>
              <a:sym typeface="Inter Tight SemiBold"/>
            </a:endParaRPr>
          </a:p>
          <a:p>
            <a:pPr indent="0" lvl="0" marL="0" rtl="0" algn="l">
              <a:lnSpc>
                <a:spcPct val="130000"/>
              </a:lnSpc>
              <a:spcBef>
                <a:spcPts val="0"/>
              </a:spcBef>
              <a:spcAft>
                <a:spcPts val="0"/>
              </a:spcAft>
              <a:buNone/>
            </a:pPr>
            <a:r>
              <a:t/>
            </a:r>
            <a:endParaRPr sz="900">
              <a:solidFill>
                <a:schemeClr val="accent2"/>
              </a:solidFill>
              <a:latin typeface="Inter Tight Medium"/>
              <a:ea typeface="Inter Tight Medium"/>
              <a:cs typeface="Inter Tight Medium"/>
              <a:sym typeface="Inter Tight Medium"/>
            </a:endParaRPr>
          </a:p>
          <a:p>
            <a:pPr indent="0" lvl="0" marL="0" rtl="0" algn="l">
              <a:lnSpc>
                <a:spcPct val="130000"/>
              </a:lnSpc>
              <a:spcBef>
                <a:spcPts val="0"/>
              </a:spcBef>
              <a:spcAft>
                <a:spcPts val="0"/>
              </a:spcAft>
              <a:buNone/>
            </a:pPr>
            <a:r>
              <a:rPr lang="en" sz="1000">
                <a:solidFill>
                  <a:schemeClr val="accent2"/>
                </a:solidFill>
                <a:latin typeface="Inter Tight Medium"/>
                <a:ea typeface="Inter Tight Medium"/>
                <a:cs typeface="Inter Tight Medium"/>
                <a:sym typeface="Inter Tight Medium"/>
              </a:rPr>
              <a:t>Thanks to robust recovery paths of Google, Facebook.</a:t>
            </a:r>
            <a:endParaRPr sz="1000">
              <a:solidFill>
                <a:schemeClr val="accent2"/>
              </a:solidFill>
              <a:latin typeface="Inter Tight Medium"/>
              <a:ea typeface="Inter Tight Medium"/>
              <a:cs typeface="Inter Tight Medium"/>
              <a:sym typeface="Inter Tight Medium"/>
            </a:endParaRPr>
          </a:p>
        </p:txBody>
      </p:sp>
      <p:sp>
        <p:nvSpPr>
          <p:cNvPr id="554" name="Google Shape;554;p97"/>
          <p:cNvSpPr/>
          <p:nvPr/>
        </p:nvSpPr>
        <p:spPr>
          <a:xfrm>
            <a:off x="586200" y="4201050"/>
            <a:ext cx="6447600" cy="707100"/>
          </a:xfrm>
          <a:prstGeom prst="homePlate">
            <a:avLst>
              <a:gd fmla="val 50000" name="adj"/>
            </a:avLst>
          </a:prstGeom>
          <a:solidFill>
            <a:schemeClr val="lt1"/>
          </a:solidFill>
          <a:ln cap="flat" cmpd="sng" w="38100">
            <a:solidFill>
              <a:srgbClr val="4CA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4CA3FF"/>
                </a:solidFill>
              </a:rPr>
              <a:t>ADDRESS</a:t>
            </a:r>
            <a:br>
              <a:rPr b="1" lang="en" sz="1300">
                <a:solidFill>
                  <a:srgbClr val="4CA3FF"/>
                </a:solidFill>
              </a:rPr>
            </a:br>
            <a:r>
              <a:rPr b="1" lang="en" sz="1500">
                <a:solidFill>
                  <a:schemeClr val="dk1"/>
                </a:solidFill>
              </a:rPr>
              <a:t>hash(providerID + zkhash(walletID + userID + zkhash(salt)))</a:t>
            </a:r>
            <a:endParaRPr b="1" sz="1500">
              <a:solidFill>
                <a:schemeClr val="dk1"/>
              </a:solidFill>
            </a:endParaRPr>
          </a:p>
        </p:txBody>
      </p:sp>
      <p:sp>
        <p:nvSpPr>
          <p:cNvPr id="555" name="Google Shape;555;p97"/>
          <p:cNvSpPr txBox="1"/>
          <p:nvPr/>
        </p:nvSpPr>
        <p:spPr>
          <a:xfrm>
            <a:off x="6975475" y="4078950"/>
            <a:ext cx="809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lt1"/>
                </a:solidFill>
                <a:latin typeface="Inter Tight"/>
                <a:ea typeface="Inter Tight"/>
                <a:cs typeface="Inter Tight"/>
                <a:sym typeface="Inter Tight"/>
              </a:rPr>
              <a:t>+</a:t>
            </a:r>
            <a:endParaRPr sz="4800">
              <a:solidFill>
                <a:schemeClr val="lt1"/>
              </a:solidFill>
            </a:endParaRPr>
          </a:p>
        </p:txBody>
      </p:sp>
      <p:sp>
        <p:nvSpPr>
          <p:cNvPr id="556" name="Google Shape;556;p97"/>
          <p:cNvSpPr txBox="1"/>
          <p:nvPr/>
        </p:nvSpPr>
        <p:spPr>
          <a:xfrm>
            <a:off x="7405225" y="4017450"/>
            <a:ext cx="14715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chemeClr val="lt1"/>
                </a:solidFill>
                <a:latin typeface="Inter Tight"/>
                <a:ea typeface="Inter Tight"/>
                <a:cs typeface="Inter Tight"/>
                <a:sym typeface="Inter Tight"/>
              </a:rPr>
              <a:t>ZK</a:t>
            </a:r>
            <a:br>
              <a:rPr b="1" lang="en" sz="3900">
                <a:solidFill>
                  <a:schemeClr val="lt1"/>
                </a:solidFill>
                <a:latin typeface="Inter Tight"/>
                <a:ea typeface="Inter Tight"/>
                <a:cs typeface="Inter Tight"/>
                <a:sym typeface="Inter Tight"/>
              </a:rPr>
            </a:br>
            <a:r>
              <a:rPr b="1" lang="en" sz="1900">
                <a:solidFill>
                  <a:schemeClr val="lt1"/>
                </a:solidFill>
                <a:latin typeface="Inter Tight"/>
                <a:ea typeface="Inter Tight"/>
                <a:cs typeface="Inter Tight"/>
                <a:sym typeface="Inter Tight"/>
              </a:rPr>
              <a:t>proof</a:t>
            </a:r>
            <a:endParaRPr sz="1900"/>
          </a:p>
        </p:txBody>
      </p:sp>
      <p:sp>
        <p:nvSpPr>
          <p:cNvPr id="557" name="Google Shape;557;p97"/>
          <p:cNvSpPr/>
          <p:nvPr/>
        </p:nvSpPr>
        <p:spPr>
          <a:xfrm>
            <a:off x="576000" y="1266600"/>
            <a:ext cx="1530000" cy="1151400"/>
          </a:xfrm>
          <a:prstGeom prst="roundRect">
            <a:avLst>
              <a:gd fmla="val 6324" name="adj"/>
            </a:avLst>
          </a:prstGeom>
          <a:solidFill>
            <a:srgbClr val="173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58" name="Google Shape;558;p97"/>
          <p:cNvSpPr txBox="1"/>
          <p:nvPr/>
        </p:nvSpPr>
        <p:spPr>
          <a:xfrm>
            <a:off x="576000" y="1266600"/>
            <a:ext cx="1530000" cy="1103700"/>
          </a:xfrm>
          <a:prstGeom prst="rect">
            <a:avLst/>
          </a:prstGeom>
          <a:noFill/>
          <a:ln>
            <a:noFill/>
          </a:ln>
        </p:spPr>
        <p:txBody>
          <a:bodyPr anchorCtr="0" anchor="t" bIns="91425" lIns="72000" spcFirstLastPara="1" rIns="72000" wrap="square" tIns="91425">
            <a:spAutoFit/>
          </a:bodyPr>
          <a:lstStyle/>
          <a:p>
            <a:pPr indent="0" lvl="0" marL="0" rtl="0" algn="l">
              <a:spcBef>
                <a:spcPts val="0"/>
              </a:spcBef>
              <a:spcAft>
                <a:spcPts val="0"/>
              </a:spcAft>
              <a:buNone/>
            </a:pPr>
            <a:r>
              <a:rPr lang="en" sz="1200">
                <a:solidFill>
                  <a:srgbClr val="EAF7FF"/>
                </a:solidFill>
                <a:latin typeface="Inter Tight SemiBold"/>
                <a:ea typeface="Inter Tight SemiBold"/>
                <a:cs typeface="Inter Tight SemiBold"/>
                <a:sym typeface="Inter Tight SemiBold"/>
              </a:rPr>
              <a:t>Native auth, cheap</a:t>
            </a:r>
            <a:endParaRPr sz="1300">
              <a:solidFill>
                <a:srgbClr val="EAF7FF"/>
              </a:solidFill>
              <a:latin typeface="Inter Tight SemiBold"/>
              <a:ea typeface="Inter Tight SemiBold"/>
              <a:cs typeface="Inter Tight SemiBold"/>
              <a:sym typeface="Inter Tight SemiBold"/>
            </a:endParaRPr>
          </a:p>
          <a:p>
            <a:pPr indent="0" lvl="0" marL="0" rtl="0" algn="l">
              <a:lnSpc>
                <a:spcPct val="130000"/>
              </a:lnSpc>
              <a:spcBef>
                <a:spcPts val="0"/>
              </a:spcBef>
              <a:spcAft>
                <a:spcPts val="0"/>
              </a:spcAft>
              <a:buNone/>
            </a:pPr>
            <a:r>
              <a:t/>
            </a:r>
            <a:endParaRPr sz="900">
              <a:solidFill>
                <a:srgbClr val="C0E6FF"/>
              </a:solidFill>
              <a:latin typeface="Inter Tight Medium"/>
              <a:ea typeface="Inter Tight Medium"/>
              <a:cs typeface="Inter Tight Medium"/>
              <a:sym typeface="Inter Tight Medium"/>
            </a:endParaRPr>
          </a:p>
          <a:p>
            <a:pPr indent="0" lvl="0" marL="0" rtl="0" algn="l">
              <a:lnSpc>
                <a:spcPct val="130000"/>
              </a:lnSpc>
              <a:spcBef>
                <a:spcPts val="0"/>
              </a:spcBef>
              <a:spcAft>
                <a:spcPts val="0"/>
              </a:spcAft>
              <a:buNone/>
            </a:pPr>
            <a:r>
              <a:rPr lang="en" sz="1000">
                <a:solidFill>
                  <a:srgbClr val="C0E6FF"/>
                </a:solidFill>
                <a:latin typeface="Inter Tight Medium"/>
                <a:ea typeface="Inter Tight Medium"/>
                <a:cs typeface="Inter Tight Medium"/>
                <a:sym typeface="Inter Tight Medium"/>
              </a:rPr>
              <a:t>Not via smart contracts, same gas cost as regular sig verification.</a:t>
            </a:r>
            <a:endParaRPr sz="1500">
              <a:solidFill>
                <a:srgbClr val="C0E6FF"/>
              </a:solidFill>
              <a:latin typeface="Inter Tight Medium"/>
              <a:ea typeface="Inter Tight Medium"/>
              <a:cs typeface="Inter Tight Medium"/>
              <a:sym typeface="Inter Tight Medium"/>
            </a:endParaRPr>
          </a:p>
        </p:txBody>
      </p:sp>
      <p:sp>
        <p:nvSpPr>
          <p:cNvPr id="559" name="Google Shape;559;p97"/>
          <p:cNvSpPr txBox="1"/>
          <p:nvPr/>
        </p:nvSpPr>
        <p:spPr>
          <a:xfrm>
            <a:off x="2191725" y="1290450"/>
            <a:ext cx="1530000" cy="2108700"/>
          </a:xfrm>
          <a:prstGeom prst="rect">
            <a:avLst/>
          </a:prstGeom>
          <a:noFill/>
          <a:ln>
            <a:noFill/>
          </a:ln>
        </p:spPr>
        <p:txBody>
          <a:bodyPr anchorCtr="0" anchor="t" bIns="91425" lIns="72000" spcFirstLastPara="1" rIns="72000" wrap="square" tIns="91425">
            <a:spAutoFit/>
          </a:bodyPr>
          <a:lstStyle/>
          <a:p>
            <a:pPr indent="0" lvl="0" marL="0" rtl="0" algn="l">
              <a:spcBef>
                <a:spcPts val="0"/>
              </a:spcBef>
              <a:spcAft>
                <a:spcPts val="0"/>
              </a:spcAft>
              <a:buNone/>
            </a:pPr>
            <a:r>
              <a:rPr lang="en" sz="1200">
                <a:solidFill>
                  <a:schemeClr val="dk2"/>
                </a:solidFill>
                <a:latin typeface="Inter Tight SemiBold"/>
                <a:ea typeface="Inter Tight SemiBold"/>
                <a:cs typeface="Inter Tight SemiBold"/>
                <a:sym typeface="Inter Tight SemiBold"/>
              </a:rPr>
              <a:t>ID-based wallets</a:t>
            </a:r>
            <a:br>
              <a:rPr lang="en" sz="1200">
                <a:solidFill>
                  <a:schemeClr val="dk2"/>
                </a:solidFill>
                <a:latin typeface="Inter Tight SemiBold"/>
                <a:ea typeface="Inter Tight SemiBold"/>
                <a:cs typeface="Inter Tight SemiBold"/>
                <a:sym typeface="Inter Tight SemiBold"/>
              </a:rPr>
            </a:br>
            <a:endParaRPr sz="1200">
              <a:solidFill>
                <a:schemeClr val="accent2"/>
              </a:solidFill>
              <a:latin typeface="Inter Tight Medium"/>
              <a:ea typeface="Inter Tight Medium"/>
              <a:cs typeface="Inter Tight Medium"/>
              <a:sym typeface="Inter Tight Medium"/>
            </a:endParaRPr>
          </a:p>
          <a:p>
            <a:pPr indent="0" lvl="0" marL="0" rtl="0" algn="l">
              <a:lnSpc>
                <a:spcPct val="130000"/>
              </a:lnSpc>
              <a:spcBef>
                <a:spcPts val="0"/>
              </a:spcBef>
              <a:spcAft>
                <a:spcPts val="0"/>
              </a:spcAft>
              <a:buNone/>
            </a:pPr>
            <a:r>
              <a:rPr lang="en" sz="1000">
                <a:solidFill>
                  <a:schemeClr val="accent2"/>
                </a:solidFill>
                <a:latin typeface="Inter Tight Medium"/>
                <a:ea typeface="Inter Tight Medium"/>
                <a:cs typeface="Inter Tight Medium"/>
                <a:sym typeface="Inter Tight Medium"/>
              </a:rPr>
              <a:t>Create email or phone number based accounts. </a:t>
            </a:r>
            <a:br>
              <a:rPr lang="en" sz="1000">
                <a:solidFill>
                  <a:schemeClr val="accent2"/>
                </a:solidFill>
                <a:latin typeface="Inter Tight Medium"/>
                <a:ea typeface="Inter Tight Medium"/>
                <a:cs typeface="Inter Tight Medium"/>
                <a:sym typeface="Inter Tight Medium"/>
              </a:rPr>
            </a:br>
            <a:br>
              <a:rPr lang="en" sz="1000">
                <a:solidFill>
                  <a:schemeClr val="accent2"/>
                </a:solidFill>
                <a:latin typeface="Inter Tight Medium"/>
                <a:ea typeface="Inter Tight Medium"/>
                <a:cs typeface="Inter Tight Medium"/>
                <a:sym typeface="Inter Tight Medium"/>
              </a:rPr>
            </a:br>
            <a:r>
              <a:rPr lang="en" sz="1000">
                <a:solidFill>
                  <a:schemeClr val="accent2"/>
                </a:solidFill>
                <a:latin typeface="Inter Tight Medium"/>
                <a:ea typeface="Inter Tight Medium"/>
                <a:cs typeface="Inter Tight Medium"/>
                <a:sym typeface="Inter Tight Medium"/>
              </a:rPr>
              <a:t>Can also reveal identity of an existing account (e.g., email) fully or partially (e.g., reveal a suffix like @xyz.edu)</a:t>
            </a:r>
            <a:endParaRPr sz="1500">
              <a:solidFill>
                <a:schemeClr val="accent2"/>
              </a:solidFill>
              <a:latin typeface="Inter Tight Medium"/>
              <a:ea typeface="Inter Tight Medium"/>
              <a:cs typeface="Inter Tight Medium"/>
              <a:sym typeface="Inter Tigh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71"/>
          <p:cNvSpPr txBox="1"/>
          <p:nvPr>
            <p:ph type="title"/>
          </p:nvPr>
        </p:nvSpPr>
        <p:spPr>
          <a:xfrm>
            <a:off x="516700" y="2426850"/>
            <a:ext cx="59133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900">
                <a:solidFill>
                  <a:schemeClr val="lt2"/>
                </a:solidFill>
              </a:rPr>
              <a:t>and there are  </a:t>
            </a:r>
            <a:endParaRPr sz="3900">
              <a:solidFill>
                <a:schemeClr val="lt2"/>
              </a:solidFill>
            </a:endParaRPr>
          </a:p>
          <a:p>
            <a:pPr indent="0" lvl="0" marL="0" rtl="0" algn="l">
              <a:spcBef>
                <a:spcPts val="0"/>
              </a:spcBef>
              <a:spcAft>
                <a:spcPts val="0"/>
              </a:spcAft>
              <a:buNone/>
            </a:pPr>
            <a:r>
              <a:rPr lang="en" sz="5000"/>
              <a:t>BILLIONS</a:t>
            </a:r>
            <a:endParaRPr sz="5000"/>
          </a:p>
          <a:p>
            <a:pPr indent="0" lvl="0" marL="0" rtl="0" algn="l">
              <a:spcBef>
                <a:spcPts val="0"/>
              </a:spcBef>
              <a:spcAft>
                <a:spcPts val="0"/>
              </a:spcAft>
              <a:buNone/>
            </a:pPr>
            <a:r>
              <a:rPr lang="en" sz="3900">
                <a:solidFill>
                  <a:schemeClr val="lt2"/>
                </a:solidFill>
              </a:rPr>
              <a:t>of web2 accounts</a:t>
            </a:r>
            <a:endParaRPr sz="39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8"/>
          <p:cNvSpPr/>
          <p:nvPr/>
        </p:nvSpPr>
        <p:spPr>
          <a:xfrm>
            <a:off x="3485700" y="2143464"/>
            <a:ext cx="1872000" cy="1872000"/>
          </a:xfrm>
          <a:prstGeom prst="ellipse">
            <a:avLst/>
          </a:prstGeom>
          <a:gradFill>
            <a:gsLst>
              <a:gs pos="0">
                <a:srgbClr val="034B81"/>
              </a:gs>
              <a:gs pos="100000">
                <a:srgbClr val="010101"/>
              </a:gs>
            </a:gsLst>
            <a:path path="circle">
              <a:fillToRect b="50%" l="50%" r="50%" t="50%"/>
            </a:path>
            <a:tileRect/>
          </a:gra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3600">
                <a:solidFill>
                  <a:schemeClr val="accent1"/>
                </a:solidFill>
                <a:latin typeface="Inter Tight SemiBold"/>
                <a:ea typeface="Inter Tight SemiBold"/>
                <a:cs typeface="Inter Tight SemiBold"/>
                <a:sym typeface="Inter Tight SemiBold"/>
              </a:rPr>
              <a:t>Q &amp; A</a:t>
            </a:r>
            <a:endParaRPr b="1" sz="800">
              <a:solidFill>
                <a:schemeClr val="lt1"/>
              </a:solidFill>
              <a:latin typeface="Inter"/>
              <a:ea typeface="Inter"/>
              <a:cs typeface="Inter"/>
              <a:sym typeface="Inter"/>
            </a:endParaRPr>
          </a:p>
        </p:txBody>
      </p:sp>
      <p:sp>
        <p:nvSpPr>
          <p:cNvPr id="566" name="Google Shape;566;p98"/>
          <p:cNvSpPr txBox="1"/>
          <p:nvPr>
            <p:ph type="ctrTitle"/>
          </p:nvPr>
        </p:nvSpPr>
        <p:spPr>
          <a:xfrm>
            <a:off x="444600" y="371875"/>
            <a:ext cx="8254800" cy="1755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900">
                <a:solidFill>
                  <a:srgbClr val="4CA3FF"/>
                </a:solidFill>
              </a:rPr>
              <a:t>ZK for authentication</a:t>
            </a:r>
            <a:r>
              <a:rPr lang="en" sz="3900">
                <a:solidFill>
                  <a:srgbClr val="4CA3FF"/>
                </a:solidFill>
              </a:rPr>
              <a:t> </a:t>
            </a:r>
            <a:endParaRPr sz="3900">
              <a:solidFill>
                <a:srgbClr val="4CA3FF"/>
              </a:solidFill>
            </a:endParaRPr>
          </a:p>
          <a:p>
            <a:pPr indent="0" lvl="0" marL="0" rtl="0" algn="ctr">
              <a:spcBef>
                <a:spcPts val="0"/>
              </a:spcBef>
              <a:spcAft>
                <a:spcPts val="0"/>
              </a:spcAft>
              <a:buNone/>
            </a:pPr>
            <a:r>
              <a:rPr lang="en" sz="1800">
                <a:solidFill>
                  <a:schemeClr val="lt1"/>
                </a:solidFill>
              </a:rPr>
              <a:t>How to SNARK sign-in with Google, Apple &amp; FB</a:t>
            </a:r>
            <a:endParaRPr sz="1800">
              <a:solidFill>
                <a:schemeClr val="lt1"/>
              </a:solidFill>
            </a:endParaRPr>
          </a:p>
        </p:txBody>
      </p:sp>
      <p:sp>
        <p:nvSpPr>
          <p:cNvPr id="567" name="Google Shape;567;p98"/>
          <p:cNvSpPr txBox="1"/>
          <p:nvPr/>
        </p:nvSpPr>
        <p:spPr>
          <a:xfrm>
            <a:off x="444600" y="4158300"/>
            <a:ext cx="5861700" cy="6834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600"/>
              </a:spcBef>
              <a:spcAft>
                <a:spcPts val="0"/>
              </a:spcAft>
              <a:buNone/>
            </a:pPr>
            <a:r>
              <a:rPr lang="en" sz="1200">
                <a:solidFill>
                  <a:schemeClr val="lt1"/>
                </a:solidFill>
                <a:latin typeface="Inter Tight Medium"/>
                <a:ea typeface="Inter Tight Medium"/>
                <a:cs typeface="Inter Tight Medium"/>
                <a:sym typeface="Inter Tight Medium"/>
              </a:rPr>
              <a:t>zkLogin technical paper: </a:t>
            </a:r>
            <a:r>
              <a:rPr lang="en" sz="1200" u="sng">
                <a:solidFill>
                  <a:schemeClr val="hlink"/>
                </a:solidFill>
                <a:latin typeface="Inter Tight Medium"/>
                <a:ea typeface="Inter Tight Medium"/>
                <a:cs typeface="Inter Tight Medium"/>
                <a:sym typeface="Inter Tight Medium"/>
                <a:hlinkClick r:id="rId3"/>
              </a:rPr>
              <a:t>https://arxiv.org/abs/2401.11735</a:t>
            </a:r>
            <a:r>
              <a:rPr lang="en" sz="1200">
                <a:solidFill>
                  <a:schemeClr val="lt1"/>
                </a:solidFill>
                <a:latin typeface="Inter Tight Medium"/>
                <a:ea typeface="Inter Tight Medium"/>
                <a:cs typeface="Inter Tight Medium"/>
                <a:sym typeface="Inter Tight Medium"/>
              </a:rPr>
              <a:t> </a:t>
            </a:r>
            <a:br>
              <a:rPr lang="en" sz="1200">
                <a:solidFill>
                  <a:schemeClr val="lt1"/>
                </a:solidFill>
                <a:latin typeface="Inter Tight Medium"/>
                <a:ea typeface="Inter Tight Medium"/>
                <a:cs typeface="Inter Tight Medium"/>
                <a:sym typeface="Inter Tight Medium"/>
              </a:rPr>
            </a:br>
            <a:r>
              <a:rPr lang="en" sz="1200">
                <a:solidFill>
                  <a:schemeClr val="lt1"/>
                </a:solidFill>
                <a:latin typeface="Inter Tight Medium"/>
                <a:ea typeface="Inter Tight Medium"/>
                <a:cs typeface="Inter Tight Medium"/>
                <a:sym typeface="Inter Tight Medium"/>
              </a:rPr>
              <a:t>Sui zkLogin docs: </a:t>
            </a:r>
            <a:r>
              <a:rPr lang="en" sz="1200" u="sng">
                <a:solidFill>
                  <a:schemeClr val="hlink"/>
                </a:solidFill>
                <a:latin typeface="Inter Tight Medium"/>
                <a:ea typeface="Inter Tight Medium"/>
                <a:cs typeface="Inter Tight Medium"/>
                <a:sym typeface="Inter Tight Medium"/>
                <a:hlinkClick r:id="rId4"/>
              </a:rPr>
              <a:t>https://sui.io/zklogin</a:t>
            </a:r>
            <a:endParaRPr sz="1200">
              <a:solidFill>
                <a:schemeClr val="lt1"/>
              </a:solidFill>
              <a:latin typeface="Inter Tight Medium"/>
              <a:ea typeface="Inter Tight Medium"/>
              <a:cs typeface="Inter Tight Medium"/>
              <a:sym typeface="Inter Tight Medium"/>
            </a:endParaRPr>
          </a:p>
        </p:txBody>
      </p:sp>
      <p:sp>
        <p:nvSpPr>
          <p:cNvPr id="568" name="Google Shape;568;p98"/>
          <p:cNvSpPr txBox="1"/>
          <p:nvPr/>
        </p:nvSpPr>
        <p:spPr>
          <a:xfrm>
            <a:off x="5953950" y="2413975"/>
            <a:ext cx="3000000" cy="1111200"/>
          </a:xfrm>
          <a:prstGeom prst="rect">
            <a:avLst/>
          </a:prstGeom>
          <a:noFill/>
          <a:ln>
            <a:noFill/>
          </a:ln>
        </p:spPr>
        <p:txBody>
          <a:bodyPr anchorCtr="0" anchor="t" bIns="91425" lIns="91425" spcFirstLastPara="1" rIns="91425" wrap="square" tIns="91425">
            <a:spAutoFit/>
          </a:bodyPr>
          <a:lstStyle/>
          <a:p>
            <a:pPr indent="0" lvl="0" marL="0" rtl="0" algn="r">
              <a:lnSpc>
                <a:spcPct val="170000"/>
              </a:lnSpc>
              <a:spcBef>
                <a:spcPts val="600"/>
              </a:spcBef>
              <a:spcAft>
                <a:spcPts val="0"/>
              </a:spcAft>
              <a:buNone/>
            </a:pPr>
            <a:r>
              <a:rPr lang="en" sz="1500">
                <a:solidFill>
                  <a:schemeClr val="lt1"/>
                </a:solidFill>
                <a:latin typeface="Inter Tight Medium"/>
                <a:ea typeface="Inter Tight Medium"/>
                <a:cs typeface="Inter Tight Medium"/>
                <a:sym typeface="Inter Tight Medium"/>
              </a:rPr>
              <a:t>Contact</a:t>
            </a:r>
            <a:br>
              <a:rPr lang="en" sz="1500">
                <a:solidFill>
                  <a:schemeClr val="lt1"/>
                </a:solidFill>
                <a:latin typeface="Inter Tight Medium"/>
                <a:ea typeface="Inter Tight Medium"/>
                <a:cs typeface="Inter Tight Medium"/>
                <a:sym typeface="Inter Tight Medium"/>
              </a:rPr>
            </a:br>
            <a:r>
              <a:rPr lang="en" sz="1100" u="sng">
                <a:solidFill>
                  <a:schemeClr val="hlink"/>
                </a:solidFill>
                <a:latin typeface="Inter Tight Medium"/>
                <a:ea typeface="Inter Tight Medium"/>
                <a:cs typeface="Inter Tight Medium"/>
                <a:sym typeface="Inter Tight Medium"/>
                <a:hlinkClick r:id="rId5"/>
              </a:rPr>
              <a:t>deepak@mystenlabs.com</a:t>
            </a:r>
            <a:r>
              <a:rPr lang="en" sz="1100">
                <a:solidFill>
                  <a:schemeClr val="lt1"/>
                </a:solidFill>
                <a:latin typeface="Inter Tight Medium"/>
                <a:ea typeface="Inter Tight Medium"/>
                <a:cs typeface="Inter Tight Medium"/>
                <a:sym typeface="Inter Tight Medium"/>
              </a:rPr>
              <a:t> </a:t>
            </a:r>
            <a:endParaRPr sz="1100">
              <a:solidFill>
                <a:schemeClr val="lt1"/>
              </a:solidFill>
              <a:latin typeface="Inter Tight Medium"/>
              <a:ea typeface="Inter Tight Medium"/>
              <a:cs typeface="Inter Tight Medium"/>
              <a:sym typeface="Inter Tight Medium"/>
            </a:endParaRPr>
          </a:p>
          <a:p>
            <a:pPr indent="0" lvl="0" marL="0" rtl="0" algn="r">
              <a:lnSpc>
                <a:spcPct val="170000"/>
              </a:lnSpc>
              <a:spcBef>
                <a:spcPts val="600"/>
              </a:spcBef>
              <a:spcAft>
                <a:spcPts val="0"/>
              </a:spcAft>
              <a:buNone/>
            </a:pPr>
            <a:r>
              <a:t/>
            </a:r>
            <a:endParaRPr sz="1100">
              <a:solidFill>
                <a:schemeClr val="lt1"/>
              </a:solidFill>
              <a:latin typeface="Inter Tight Medium"/>
              <a:ea typeface="Inter Tight Medium"/>
              <a:cs typeface="Inter Tight Medium"/>
              <a:sym typeface="Inter Tight Medium"/>
            </a:endParaRPr>
          </a:p>
        </p:txBody>
      </p:sp>
      <p:pic>
        <p:nvPicPr>
          <p:cNvPr id="569" name="Google Shape;569;p98"/>
          <p:cNvPicPr preferRelativeResize="0"/>
          <p:nvPr/>
        </p:nvPicPr>
        <p:blipFill>
          <a:blip r:embed="rId6">
            <a:alphaModFix/>
          </a:blip>
          <a:stretch>
            <a:fillRect/>
          </a:stretch>
        </p:blipFill>
        <p:spPr>
          <a:xfrm>
            <a:off x="558000" y="284800"/>
            <a:ext cx="1955026" cy="23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99"/>
          <p:cNvSpPr txBox="1"/>
          <p:nvPr>
            <p:ph type="title"/>
          </p:nvPr>
        </p:nvSpPr>
        <p:spPr>
          <a:xfrm>
            <a:off x="559200" y="435425"/>
            <a:ext cx="7522200" cy="41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RSA Signature Verification details</a:t>
            </a:r>
            <a:endParaRPr/>
          </a:p>
        </p:txBody>
      </p:sp>
      <p:sp>
        <p:nvSpPr>
          <p:cNvPr id="575" name="Google Shape;575;p99"/>
          <p:cNvSpPr txBox="1"/>
          <p:nvPr>
            <p:ph idx="1" type="body"/>
          </p:nvPr>
        </p:nvSpPr>
        <p:spPr>
          <a:xfrm>
            <a:off x="558000" y="1047750"/>
            <a:ext cx="7649400" cy="32154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Key component in the RSA circuit is BigInteger modular multiplication</a:t>
            </a:r>
            <a:endParaRPr/>
          </a:p>
          <a:p>
            <a:pPr indent="-317500" lvl="1" marL="914400" rtl="0" algn="l">
              <a:lnSpc>
                <a:spcPct val="150000"/>
              </a:lnSpc>
              <a:spcBef>
                <a:spcPts val="0"/>
              </a:spcBef>
              <a:spcAft>
                <a:spcPts val="0"/>
              </a:spcAft>
              <a:buSzPts val="1400"/>
              <a:buChar char="-"/>
            </a:pPr>
            <a:r>
              <a:rPr lang="en"/>
              <a:t>Problem statement: Given big nums </a:t>
            </a:r>
            <a:r>
              <a:rPr b="1" lang="en"/>
              <a:t>a, b</a:t>
            </a:r>
            <a:r>
              <a:rPr lang="en"/>
              <a:t>, modulus </a:t>
            </a:r>
            <a:r>
              <a:rPr b="1" lang="en"/>
              <a:t>p</a:t>
            </a:r>
            <a:r>
              <a:rPr lang="en"/>
              <a:t>, quotient </a:t>
            </a:r>
            <a:r>
              <a:rPr b="1" lang="en"/>
              <a:t>q </a:t>
            </a:r>
            <a:r>
              <a:rPr lang="en"/>
              <a:t>and remainder </a:t>
            </a:r>
            <a:r>
              <a:rPr b="1" lang="en"/>
              <a:t>r, </a:t>
            </a:r>
            <a:r>
              <a:rPr lang="en"/>
              <a:t>verify that </a:t>
            </a:r>
            <a:r>
              <a:rPr b="1" lang="en"/>
              <a:t>a * b = p * q + r</a:t>
            </a:r>
            <a:endParaRPr b="1"/>
          </a:p>
          <a:p>
            <a:pPr indent="-317500" lvl="1" marL="914400" rtl="0" algn="l">
              <a:lnSpc>
                <a:spcPct val="150000"/>
              </a:lnSpc>
              <a:spcBef>
                <a:spcPts val="0"/>
              </a:spcBef>
              <a:spcAft>
                <a:spcPts val="0"/>
              </a:spcAft>
              <a:buSzPts val="1400"/>
              <a:buChar char="-"/>
            </a:pPr>
            <a:r>
              <a:rPr lang="en"/>
              <a:t>Internally represent a BigInteger as an array of m numbers. </a:t>
            </a:r>
            <a:endParaRPr/>
          </a:p>
          <a:p>
            <a:pPr indent="-317500" lvl="1" marL="914400" rtl="0" algn="l">
              <a:lnSpc>
                <a:spcPct val="150000"/>
              </a:lnSpc>
              <a:spcBef>
                <a:spcPts val="0"/>
              </a:spcBef>
              <a:spcAft>
                <a:spcPts val="0"/>
              </a:spcAft>
              <a:buSzPts val="1400"/>
              <a:buChar char="-"/>
            </a:pPr>
            <a:r>
              <a:rPr lang="en"/>
              <a:t>Naive multiplication (without carries) takes O(m^2) constraints. Optimized one only takes O(m) via polynomial interpolation.</a:t>
            </a:r>
            <a:endParaRPr/>
          </a:p>
          <a:p>
            <a:pPr indent="-317500" lvl="1" marL="914400" rtl="0" algn="l">
              <a:lnSpc>
                <a:spcPct val="150000"/>
              </a:lnSpc>
              <a:spcBef>
                <a:spcPts val="0"/>
              </a:spcBef>
              <a:spcAft>
                <a:spcPts val="0"/>
              </a:spcAft>
              <a:buSzPts val="1400"/>
              <a:buChar char="-"/>
            </a:pPr>
            <a:r>
              <a:rPr lang="en"/>
              <a:t>Finally, we need to check if the two BigIntegers are same, i.e., do the carries.</a:t>
            </a:r>
            <a:endParaRPr/>
          </a:p>
        </p:txBody>
      </p:sp>
      <p:pic>
        <p:nvPicPr>
          <p:cNvPr id="576" name="Google Shape;576;p99"/>
          <p:cNvPicPr preferRelativeResize="0"/>
          <p:nvPr/>
        </p:nvPicPr>
        <p:blipFill>
          <a:blip r:embed="rId3">
            <a:alphaModFix/>
          </a:blip>
          <a:stretch>
            <a:fillRect/>
          </a:stretch>
        </p:blipFill>
        <p:spPr>
          <a:xfrm>
            <a:off x="2938000" y="3414650"/>
            <a:ext cx="3479425" cy="474850"/>
          </a:xfrm>
          <a:prstGeom prst="rect">
            <a:avLst/>
          </a:prstGeom>
          <a:noFill/>
          <a:ln>
            <a:noFill/>
          </a:ln>
        </p:spPr>
      </p:pic>
      <p:pic>
        <p:nvPicPr>
          <p:cNvPr id="577" name="Google Shape;577;p99"/>
          <p:cNvPicPr preferRelativeResize="0"/>
          <p:nvPr/>
        </p:nvPicPr>
        <p:blipFill rotWithShape="1">
          <a:blip r:embed="rId4">
            <a:alphaModFix/>
          </a:blip>
          <a:srcRect b="0" l="0" r="0" t="7978"/>
          <a:stretch/>
        </p:blipFill>
        <p:spPr>
          <a:xfrm>
            <a:off x="1107850" y="4063375"/>
            <a:ext cx="7347851" cy="529625"/>
          </a:xfrm>
          <a:prstGeom prst="rect">
            <a:avLst/>
          </a:prstGeom>
          <a:noFill/>
          <a:ln>
            <a:noFill/>
          </a:ln>
        </p:spPr>
      </p:pic>
      <p:sp>
        <p:nvSpPr>
          <p:cNvPr id="578" name="Google Shape;578;p99"/>
          <p:cNvSpPr txBox="1"/>
          <p:nvPr/>
        </p:nvSpPr>
        <p:spPr>
          <a:xfrm>
            <a:off x="263325" y="4713550"/>
            <a:ext cx="9036900" cy="238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600"/>
              </a:spcBef>
              <a:spcAft>
                <a:spcPts val="1600"/>
              </a:spcAft>
              <a:buNone/>
            </a:pPr>
            <a:r>
              <a:rPr lang="en" sz="900">
                <a:solidFill>
                  <a:schemeClr val="accent1"/>
                </a:solidFill>
              </a:rPr>
              <a:t>Source: [KPS18] Kosba, Ahmed, Charalampos Papamanthou, and Elaine Shi. "xJsnark: A framework for efficient verifiable computation."</a:t>
            </a:r>
            <a:endParaRPr sz="9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100"/>
          <p:cNvSpPr txBox="1"/>
          <p:nvPr>
            <p:ph type="title"/>
          </p:nvPr>
        </p:nvSpPr>
        <p:spPr>
          <a:xfrm>
            <a:off x="558000" y="286325"/>
            <a:ext cx="5913300" cy="9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Selective JWT parsing</a:t>
            </a:r>
            <a:endParaRPr/>
          </a:p>
        </p:txBody>
      </p:sp>
      <p:sp>
        <p:nvSpPr>
          <p:cNvPr id="584" name="Google Shape;584;p100"/>
          <p:cNvSpPr txBox="1"/>
          <p:nvPr>
            <p:ph idx="1" type="body"/>
          </p:nvPr>
        </p:nvSpPr>
        <p:spPr>
          <a:xfrm>
            <a:off x="558000" y="1582025"/>
            <a:ext cx="6126300" cy="26811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We’d like to parse as little of the JSON Web Token as possible</a:t>
            </a:r>
            <a:endParaRPr/>
          </a:p>
          <a:p>
            <a:pPr indent="-342900" lvl="0" marL="457200" rtl="0" algn="l">
              <a:spcBef>
                <a:spcPts val="0"/>
              </a:spcBef>
              <a:spcAft>
                <a:spcPts val="0"/>
              </a:spcAft>
              <a:buSzPts val="1800"/>
              <a:buChar char="-"/>
            </a:pPr>
            <a:r>
              <a:rPr lang="en"/>
              <a:t>Assuming that the OpenID Provider sends valid JSONs, we just need to parse the relevant key-value pairs, e.g., sub, nonce, etc.</a:t>
            </a:r>
            <a:endParaRPr/>
          </a:p>
          <a:p>
            <a:pPr indent="-342900" lvl="0" marL="457200" rtl="0" algn="l">
              <a:spcBef>
                <a:spcPts val="0"/>
              </a:spcBef>
              <a:spcAft>
                <a:spcPts val="0"/>
              </a:spcAft>
              <a:buSzPts val="1800"/>
              <a:buChar char="-"/>
            </a:pPr>
            <a:r>
              <a:rPr lang="en"/>
              <a:t>Key building block: Need to be able to efficiently prove that a substring is part of a bigger string.</a:t>
            </a:r>
            <a:endParaRPr/>
          </a:p>
          <a:p>
            <a:pPr indent="-317500" lvl="1" marL="914400" rtl="0" algn="l">
              <a:spcBef>
                <a:spcPts val="0"/>
              </a:spcBef>
              <a:spcAft>
                <a:spcPts val="0"/>
              </a:spcAft>
              <a:buSzPts val="1400"/>
              <a:buChar char="-"/>
            </a:pPr>
            <a:r>
              <a:rPr lang="en"/>
              <a:t>Naive slicing: m*n</a:t>
            </a:r>
            <a:endParaRPr/>
          </a:p>
          <a:p>
            <a:pPr indent="-317500" lvl="1" marL="914400" rtl="0" algn="l">
              <a:spcBef>
                <a:spcPts val="0"/>
              </a:spcBef>
              <a:spcAft>
                <a:spcPts val="0"/>
              </a:spcAft>
              <a:buSzPts val="1400"/>
              <a:buChar char="-"/>
            </a:pPr>
            <a:r>
              <a:rPr lang="en"/>
              <a:t>With bit-width manipulation, we get to 18m + (n*m)/32, which saves as much as 100k constraints per slice.</a:t>
            </a:r>
            <a:endParaRPr/>
          </a:p>
        </p:txBody>
      </p:sp>
      <p:pic>
        <p:nvPicPr>
          <p:cNvPr id="585" name="Google Shape;585;p100"/>
          <p:cNvPicPr preferRelativeResize="0"/>
          <p:nvPr/>
        </p:nvPicPr>
        <p:blipFill rotWithShape="1">
          <a:blip r:embed="rId3">
            <a:alphaModFix/>
          </a:blip>
          <a:srcRect b="60906" l="48767" r="0" t="23317"/>
          <a:stretch/>
        </p:blipFill>
        <p:spPr>
          <a:xfrm>
            <a:off x="5165875" y="458588"/>
            <a:ext cx="3749299" cy="901976"/>
          </a:xfrm>
          <a:prstGeom prst="rect">
            <a:avLst/>
          </a:prstGeom>
          <a:noFill/>
          <a:ln cap="flat" cmpd="sng" w="9525">
            <a:solidFill>
              <a:srgbClr val="595959"/>
            </a:solidFill>
            <a:prstDash val="solid"/>
            <a:round/>
            <a:headEnd len="sm" w="sm" type="none"/>
            <a:tailEnd len="sm" w="sm" type="none"/>
          </a:ln>
        </p:spPr>
      </p:pic>
      <p:sp>
        <p:nvSpPr>
          <p:cNvPr id="586" name="Google Shape;586;p100"/>
          <p:cNvSpPr txBox="1"/>
          <p:nvPr/>
        </p:nvSpPr>
        <p:spPr>
          <a:xfrm>
            <a:off x="5496475" y="705050"/>
            <a:ext cx="2297400" cy="185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72"/>
          <p:cNvSpPr txBox="1"/>
          <p:nvPr>
            <p:ph type="title"/>
          </p:nvPr>
        </p:nvSpPr>
        <p:spPr>
          <a:xfrm>
            <a:off x="559200" y="413650"/>
            <a:ext cx="68685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Web3 has an onboarding problem</a:t>
            </a:r>
            <a:endParaRPr/>
          </a:p>
          <a:p>
            <a:pPr indent="0" lvl="0" marL="0" rtl="0" algn="l">
              <a:spcBef>
                <a:spcPts val="0"/>
              </a:spcBef>
              <a:spcAft>
                <a:spcPts val="0"/>
              </a:spcAft>
              <a:buNone/>
            </a:pPr>
            <a:r>
              <a:t/>
            </a:r>
            <a:endParaRPr/>
          </a:p>
        </p:txBody>
      </p:sp>
      <p:pic>
        <p:nvPicPr>
          <p:cNvPr id="286" name="Google Shape;286;p72"/>
          <p:cNvPicPr preferRelativeResize="0"/>
          <p:nvPr/>
        </p:nvPicPr>
        <p:blipFill>
          <a:blip r:embed="rId3">
            <a:alphaModFix/>
          </a:blip>
          <a:stretch>
            <a:fillRect/>
          </a:stretch>
        </p:blipFill>
        <p:spPr>
          <a:xfrm>
            <a:off x="575225" y="1779750"/>
            <a:ext cx="4012199" cy="2151892"/>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73"/>
          <p:cNvSpPr txBox="1"/>
          <p:nvPr>
            <p:ph type="title"/>
          </p:nvPr>
        </p:nvSpPr>
        <p:spPr>
          <a:xfrm>
            <a:off x="559200" y="413650"/>
            <a:ext cx="68685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Web3 has an onboarding problem</a:t>
            </a:r>
            <a:endParaRPr/>
          </a:p>
          <a:p>
            <a:pPr indent="0" lvl="0" marL="0" rtl="0" algn="l">
              <a:spcBef>
                <a:spcPts val="0"/>
              </a:spcBef>
              <a:spcAft>
                <a:spcPts val="0"/>
              </a:spcAft>
              <a:buNone/>
            </a:pPr>
            <a:r>
              <a:t/>
            </a:r>
            <a:endParaRPr/>
          </a:p>
        </p:txBody>
      </p:sp>
      <p:pic>
        <p:nvPicPr>
          <p:cNvPr id="293" name="Google Shape;293;p73"/>
          <p:cNvPicPr preferRelativeResize="0"/>
          <p:nvPr/>
        </p:nvPicPr>
        <p:blipFill>
          <a:blip r:embed="rId3">
            <a:alphaModFix/>
          </a:blip>
          <a:stretch>
            <a:fillRect/>
          </a:stretch>
        </p:blipFill>
        <p:spPr>
          <a:xfrm>
            <a:off x="575225" y="1779750"/>
            <a:ext cx="4012199" cy="2151892"/>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294" name="Google Shape;294;p73"/>
          <p:cNvPicPr preferRelativeResize="0"/>
          <p:nvPr/>
        </p:nvPicPr>
        <p:blipFill>
          <a:blip r:embed="rId4">
            <a:alphaModFix/>
          </a:blip>
          <a:stretch>
            <a:fillRect/>
          </a:stretch>
        </p:blipFill>
        <p:spPr>
          <a:xfrm>
            <a:off x="2005432" y="1672675"/>
            <a:ext cx="3267436" cy="2366026"/>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74"/>
          <p:cNvSpPr txBox="1"/>
          <p:nvPr>
            <p:ph type="title"/>
          </p:nvPr>
        </p:nvSpPr>
        <p:spPr>
          <a:xfrm>
            <a:off x="559200" y="413650"/>
            <a:ext cx="68685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Web3 has an onboarding problem</a:t>
            </a:r>
            <a:endParaRPr/>
          </a:p>
          <a:p>
            <a:pPr indent="0" lvl="0" marL="0" rtl="0" algn="l">
              <a:spcBef>
                <a:spcPts val="0"/>
              </a:spcBef>
              <a:spcAft>
                <a:spcPts val="0"/>
              </a:spcAft>
              <a:buNone/>
            </a:pPr>
            <a:r>
              <a:t/>
            </a:r>
            <a:endParaRPr/>
          </a:p>
        </p:txBody>
      </p:sp>
      <p:pic>
        <p:nvPicPr>
          <p:cNvPr id="301" name="Google Shape;301;p74"/>
          <p:cNvPicPr preferRelativeResize="0"/>
          <p:nvPr/>
        </p:nvPicPr>
        <p:blipFill>
          <a:blip r:embed="rId3">
            <a:alphaModFix/>
          </a:blip>
          <a:stretch>
            <a:fillRect/>
          </a:stretch>
        </p:blipFill>
        <p:spPr>
          <a:xfrm>
            <a:off x="575225" y="1779750"/>
            <a:ext cx="4012199" cy="2151892"/>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02" name="Google Shape;302;p74"/>
          <p:cNvPicPr preferRelativeResize="0"/>
          <p:nvPr/>
        </p:nvPicPr>
        <p:blipFill>
          <a:blip r:embed="rId4">
            <a:alphaModFix/>
          </a:blip>
          <a:stretch>
            <a:fillRect/>
          </a:stretch>
        </p:blipFill>
        <p:spPr>
          <a:xfrm>
            <a:off x="2005432" y="1672675"/>
            <a:ext cx="3267436" cy="2366026"/>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03" name="Google Shape;303;p74"/>
          <p:cNvPicPr preferRelativeResize="0"/>
          <p:nvPr/>
        </p:nvPicPr>
        <p:blipFill>
          <a:blip r:embed="rId5">
            <a:alphaModFix/>
          </a:blip>
          <a:stretch>
            <a:fillRect/>
          </a:stretch>
        </p:blipFill>
        <p:spPr>
          <a:xfrm>
            <a:off x="2793417" y="1403037"/>
            <a:ext cx="2918289" cy="2905325"/>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5"/>
          <p:cNvSpPr txBox="1"/>
          <p:nvPr>
            <p:ph type="title"/>
          </p:nvPr>
        </p:nvSpPr>
        <p:spPr>
          <a:xfrm>
            <a:off x="559200" y="413650"/>
            <a:ext cx="68685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Web3 has an onboarding problem</a:t>
            </a:r>
            <a:endParaRPr/>
          </a:p>
          <a:p>
            <a:pPr indent="0" lvl="0" marL="0" rtl="0" algn="l">
              <a:spcBef>
                <a:spcPts val="0"/>
              </a:spcBef>
              <a:spcAft>
                <a:spcPts val="0"/>
              </a:spcAft>
              <a:buNone/>
            </a:pPr>
            <a:r>
              <a:t/>
            </a:r>
            <a:endParaRPr/>
          </a:p>
        </p:txBody>
      </p:sp>
      <p:pic>
        <p:nvPicPr>
          <p:cNvPr id="310" name="Google Shape;310;p75"/>
          <p:cNvPicPr preferRelativeResize="0"/>
          <p:nvPr/>
        </p:nvPicPr>
        <p:blipFill>
          <a:blip r:embed="rId3">
            <a:alphaModFix/>
          </a:blip>
          <a:stretch>
            <a:fillRect/>
          </a:stretch>
        </p:blipFill>
        <p:spPr>
          <a:xfrm>
            <a:off x="575225" y="1779750"/>
            <a:ext cx="4012199" cy="2151892"/>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11" name="Google Shape;311;p75"/>
          <p:cNvPicPr preferRelativeResize="0"/>
          <p:nvPr/>
        </p:nvPicPr>
        <p:blipFill>
          <a:blip r:embed="rId4">
            <a:alphaModFix/>
          </a:blip>
          <a:stretch>
            <a:fillRect/>
          </a:stretch>
        </p:blipFill>
        <p:spPr>
          <a:xfrm>
            <a:off x="2005432" y="1672675"/>
            <a:ext cx="3267436" cy="2366026"/>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12" name="Google Shape;312;p75"/>
          <p:cNvPicPr preferRelativeResize="0"/>
          <p:nvPr/>
        </p:nvPicPr>
        <p:blipFill>
          <a:blip r:embed="rId5">
            <a:alphaModFix/>
          </a:blip>
          <a:stretch>
            <a:fillRect/>
          </a:stretch>
        </p:blipFill>
        <p:spPr>
          <a:xfrm>
            <a:off x="2793417" y="1403037"/>
            <a:ext cx="2918289" cy="2905325"/>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13" name="Google Shape;313;p75"/>
          <p:cNvPicPr preferRelativeResize="0"/>
          <p:nvPr/>
        </p:nvPicPr>
        <p:blipFill>
          <a:blip r:embed="rId6">
            <a:alphaModFix/>
          </a:blip>
          <a:stretch>
            <a:fillRect/>
          </a:stretch>
        </p:blipFill>
        <p:spPr>
          <a:xfrm>
            <a:off x="3265675" y="1548013"/>
            <a:ext cx="5303224" cy="2615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6"/>
          <p:cNvSpPr txBox="1"/>
          <p:nvPr>
            <p:ph type="title"/>
          </p:nvPr>
        </p:nvSpPr>
        <p:spPr>
          <a:xfrm>
            <a:off x="559200" y="413650"/>
            <a:ext cx="6868500" cy="96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Web3 has an onboarding problem</a:t>
            </a:r>
            <a:endParaRPr/>
          </a:p>
          <a:p>
            <a:pPr indent="0" lvl="0" marL="0" rtl="0" algn="l">
              <a:spcBef>
                <a:spcPts val="0"/>
              </a:spcBef>
              <a:spcAft>
                <a:spcPts val="0"/>
              </a:spcAft>
              <a:buNone/>
            </a:pPr>
            <a:r>
              <a:t/>
            </a:r>
            <a:endParaRPr/>
          </a:p>
        </p:txBody>
      </p:sp>
      <p:pic>
        <p:nvPicPr>
          <p:cNvPr id="320" name="Google Shape;320;p76"/>
          <p:cNvPicPr preferRelativeResize="0"/>
          <p:nvPr/>
        </p:nvPicPr>
        <p:blipFill>
          <a:blip r:embed="rId3">
            <a:alphaModFix/>
          </a:blip>
          <a:stretch>
            <a:fillRect/>
          </a:stretch>
        </p:blipFill>
        <p:spPr>
          <a:xfrm>
            <a:off x="575225" y="1779750"/>
            <a:ext cx="4012199" cy="2151892"/>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21" name="Google Shape;321;p76"/>
          <p:cNvPicPr preferRelativeResize="0"/>
          <p:nvPr/>
        </p:nvPicPr>
        <p:blipFill>
          <a:blip r:embed="rId4">
            <a:alphaModFix/>
          </a:blip>
          <a:stretch>
            <a:fillRect/>
          </a:stretch>
        </p:blipFill>
        <p:spPr>
          <a:xfrm>
            <a:off x="2005432" y="1672675"/>
            <a:ext cx="3267436" cy="2366026"/>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22" name="Google Shape;322;p76"/>
          <p:cNvPicPr preferRelativeResize="0"/>
          <p:nvPr/>
        </p:nvPicPr>
        <p:blipFill>
          <a:blip r:embed="rId5">
            <a:alphaModFix/>
          </a:blip>
          <a:stretch>
            <a:fillRect/>
          </a:stretch>
        </p:blipFill>
        <p:spPr>
          <a:xfrm>
            <a:off x="2793417" y="1403037"/>
            <a:ext cx="2918289" cy="2905325"/>
          </a:xfrm>
          <a:prstGeom prst="rect">
            <a:avLst/>
          </a:prstGeom>
          <a:noFill/>
          <a:ln cap="flat" cmpd="sng" w="9525">
            <a:solidFill>
              <a:srgbClr val="011829"/>
            </a:solidFill>
            <a:prstDash val="solid"/>
            <a:round/>
            <a:headEnd len="sm" w="sm" type="none"/>
            <a:tailEnd len="sm" w="sm" type="none"/>
          </a:ln>
          <a:effectLst>
            <a:outerShdw blurRad="57150" rotWithShape="0" algn="bl" dir="5400000" dist="19050">
              <a:srgbClr val="000000">
                <a:alpha val="50000"/>
              </a:srgbClr>
            </a:outerShdw>
          </a:effectLst>
        </p:spPr>
      </p:pic>
      <p:pic>
        <p:nvPicPr>
          <p:cNvPr id="323" name="Google Shape;323;p76"/>
          <p:cNvPicPr preferRelativeResize="0"/>
          <p:nvPr/>
        </p:nvPicPr>
        <p:blipFill>
          <a:blip r:embed="rId6">
            <a:alphaModFix/>
          </a:blip>
          <a:stretch>
            <a:fillRect/>
          </a:stretch>
        </p:blipFill>
        <p:spPr>
          <a:xfrm>
            <a:off x="3265675" y="1548013"/>
            <a:ext cx="5303224" cy="2615375"/>
          </a:xfrm>
          <a:prstGeom prst="rect">
            <a:avLst/>
          </a:prstGeom>
          <a:noFill/>
          <a:ln>
            <a:noFill/>
          </a:ln>
          <a:effectLst>
            <a:outerShdw blurRad="57150" rotWithShape="0" algn="bl" dir="5400000" dist="19050">
              <a:srgbClr val="000000">
                <a:alpha val="50000"/>
              </a:srgbClr>
            </a:outerShdw>
          </a:effectLst>
        </p:spPr>
      </p:pic>
      <p:pic>
        <p:nvPicPr>
          <p:cNvPr id="324" name="Google Shape;324;p76"/>
          <p:cNvPicPr preferRelativeResize="0"/>
          <p:nvPr/>
        </p:nvPicPr>
        <p:blipFill>
          <a:blip r:embed="rId7">
            <a:alphaModFix/>
          </a:blip>
          <a:stretch>
            <a:fillRect/>
          </a:stretch>
        </p:blipFill>
        <p:spPr>
          <a:xfrm>
            <a:off x="3620588" y="1211400"/>
            <a:ext cx="1902817" cy="3288601"/>
          </a:xfrm>
          <a:prstGeom prst="rect">
            <a:avLst/>
          </a:prstGeom>
          <a:noFill/>
          <a:ln cap="flat" cmpd="sng" w="9525">
            <a:solidFill>
              <a:srgbClr val="01182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7"/>
          <p:cNvSpPr/>
          <p:nvPr/>
        </p:nvSpPr>
        <p:spPr>
          <a:xfrm>
            <a:off x="4698616" y="3182375"/>
            <a:ext cx="1383900" cy="274200"/>
          </a:xfrm>
          <a:prstGeom prst="roundRect">
            <a:avLst>
              <a:gd fmla="val 16667" name="adj"/>
            </a:avLst>
          </a:prstGeom>
          <a:solidFill>
            <a:srgbClr val="4C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7"/>
          <p:cNvSpPr txBox="1"/>
          <p:nvPr/>
        </p:nvSpPr>
        <p:spPr>
          <a:xfrm>
            <a:off x="576000" y="1530000"/>
            <a:ext cx="6763800" cy="870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600">
                <a:solidFill>
                  <a:srgbClr val="4CA3FF"/>
                </a:solidFill>
                <a:latin typeface="Inter Tight Medium"/>
                <a:ea typeface="Inter Tight Medium"/>
                <a:cs typeface="Inter Tight Medium"/>
                <a:sym typeface="Inter Tight Medium"/>
              </a:rPr>
              <a:t>Mnemonics and keys are not going to get us mass adoption. </a:t>
            </a:r>
            <a:endParaRPr sz="3600">
              <a:solidFill>
                <a:srgbClr val="4CA3FF"/>
              </a:solidFill>
              <a:latin typeface="Inter Tight Medium"/>
              <a:ea typeface="Inter Tight Medium"/>
              <a:cs typeface="Inter Tight Medium"/>
              <a:sym typeface="Inter Tight Medium"/>
            </a:endParaRPr>
          </a:p>
        </p:txBody>
      </p:sp>
      <p:sp>
        <p:nvSpPr>
          <p:cNvPr id="332" name="Google Shape;332;p77"/>
          <p:cNvSpPr txBox="1"/>
          <p:nvPr/>
        </p:nvSpPr>
        <p:spPr>
          <a:xfrm>
            <a:off x="576000" y="2880000"/>
            <a:ext cx="5487900" cy="6792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lang="en" sz="1800">
                <a:solidFill>
                  <a:srgbClr val="FFFFFF"/>
                </a:solidFill>
                <a:latin typeface="Inter Tight Medium"/>
                <a:ea typeface="Inter Tight Medium"/>
                <a:cs typeface="Inter Tight Medium"/>
                <a:sym typeface="Inter Tight Medium"/>
              </a:rPr>
              <a:t>Complexity is the killer of adoption. </a:t>
            </a:r>
            <a:endParaRPr sz="1800">
              <a:solidFill>
                <a:srgbClr val="FFFFFF"/>
              </a:solidFill>
              <a:latin typeface="Inter Tight Medium"/>
              <a:ea typeface="Inter Tight Medium"/>
              <a:cs typeface="Inter Tight Medium"/>
              <a:sym typeface="Inter Tight Medium"/>
            </a:endParaRPr>
          </a:p>
          <a:p>
            <a:pPr indent="0" lvl="0" marL="0" rtl="0" algn="l">
              <a:lnSpc>
                <a:spcPct val="110000"/>
              </a:lnSpc>
              <a:spcBef>
                <a:spcPts val="0"/>
              </a:spcBef>
              <a:spcAft>
                <a:spcPts val="0"/>
              </a:spcAft>
              <a:buNone/>
            </a:pPr>
            <a:r>
              <a:rPr lang="en" sz="1800">
                <a:solidFill>
                  <a:srgbClr val="FFFFFF"/>
                </a:solidFill>
                <a:latin typeface="Inter Tight Medium"/>
                <a:ea typeface="Inter Tight Medium"/>
                <a:cs typeface="Inter Tight Medium"/>
                <a:sym typeface="Inter Tight Medium"/>
              </a:rPr>
              <a:t>The ultimate killer dApp for blockchain, is </a:t>
            </a:r>
            <a:r>
              <a:rPr lang="en" sz="1800">
                <a:solidFill>
                  <a:srgbClr val="FFFFFF"/>
                </a:solidFill>
                <a:latin typeface="Inter Tight SemiBold"/>
                <a:ea typeface="Inter Tight SemiBold"/>
                <a:cs typeface="Inter Tight SemiBold"/>
                <a:sym typeface="Inter Tight SemiBold"/>
              </a:rPr>
              <a:t>accessibility</a:t>
            </a:r>
            <a:r>
              <a:rPr lang="en" sz="1800">
                <a:solidFill>
                  <a:srgbClr val="FFFFFF"/>
                </a:solidFill>
                <a:latin typeface="Inter Tight Medium"/>
                <a:ea typeface="Inter Tight Medium"/>
                <a:cs typeface="Inter Tight Medium"/>
                <a:sym typeface="Inter Tight Medium"/>
              </a:rPr>
              <a:t>. </a:t>
            </a:r>
            <a:endParaRPr sz="1800">
              <a:solidFill>
                <a:srgbClr val="FFFFFF"/>
              </a:solidFill>
              <a:latin typeface="Inter Tight Medium"/>
              <a:ea typeface="Inter Tight Medium"/>
              <a:cs typeface="Inter Tight Medium"/>
              <a:sym typeface="Inter Tight Medium"/>
            </a:endParaRPr>
          </a:p>
        </p:txBody>
      </p:sp>
      <p:sp>
        <p:nvSpPr>
          <p:cNvPr id="333" name="Google Shape;333;p77"/>
          <p:cNvSpPr/>
          <p:nvPr/>
        </p:nvSpPr>
        <p:spPr>
          <a:xfrm>
            <a:off x="3154999" y="4225800"/>
            <a:ext cx="1302900" cy="274200"/>
          </a:xfrm>
          <a:prstGeom prst="roundRect">
            <a:avLst>
              <a:gd fmla="val 16667" name="adj"/>
            </a:avLst>
          </a:prstGeom>
          <a:solidFill>
            <a:srgbClr val="4CA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7"/>
          <p:cNvSpPr txBox="1"/>
          <p:nvPr/>
        </p:nvSpPr>
        <p:spPr>
          <a:xfrm>
            <a:off x="3188100" y="4140525"/>
            <a:ext cx="1383900" cy="431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 sz="1600">
                <a:solidFill>
                  <a:schemeClr val="lt1"/>
                </a:solidFill>
                <a:latin typeface="Inter Tight Medium"/>
                <a:ea typeface="Inter Tight Medium"/>
                <a:cs typeface="Inter Tight Medium"/>
                <a:sym typeface="Inter Tight Medium"/>
              </a:rPr>
              <a:t>onboarding</a:t>
            </a:r>
            <a:endParaRPr sz="1200"/>
          </a:p>
        </p:txBody>
      </p:sp>
      <p:cxnSp>
        <p:nvCxnSpPr>
          <p:cNvPr id="335" name="Google Shape;335;p77"/>
          <p:cNvCxnSpPr>
            <a:stCxn id="334" idx="0"/>
          </p:cNvCxnSpPr>
          <p:nvPr/>
        </p:nvCxnSpPr>
        <p:spPr>
          <a:xfrm rot="-5400000">
            <a:off x="4097250" y="3313425"/>
            <a:ext cx="609900" cy="1044300"/>
          </a:xfrm>
          <a:prstGeom prst="curvedConnector2">
            <a:avLst/>
          </a:prstGeom>
          <a:noFill/>
          <a:ln cap="flat" cmpd="sng" w="28575">
            <a:solidFill>
              <a:schemeClr val="accent1"/>
            </a:solidFill>
            <a:prstDash val="solid"/>
            <a:round/>
            <a:headEnd len="med" w="med" type="none"/>
            <a:tailEnd len="med" w="med" type="none"/>
          </a:ln>
        </p:spPr>
      </p:cxnSp>
      <p:cxnSp>
        <p:nvCxnSpPr>
          <p:cNvPr id="336" name="Google Shape;336;p77"/>
          <p:cNvCxnSpPr>
            <a:endCxn id="337" idx="0"/>
          </p:cNvCxnSpPr>
          <p:nvPr/>
        </p:nvCxnSpPr>
        <p:spPr>
          <a:xfrm>
            <a:off x="5935026" y="3522925"/>
            <a:ext cx="1083300" cy="664200"/>
          </a:xfrm>
          <a:prstGeom prst="curvedConnector2">
            <a:avLst/>
          </a:prstGeom>
          <a:noFill/>
          <a:ln cap="flat" cmpd="sng" w="28575">
            <a:solidFill>
              <a:schemeClr val="accent1"/>
            </a:solidFill>
            <a:prstDash val="solid"/>
            <a:round/>
            <a:headEnd len="med" w="med" type="none"/>
            <a:tailEnd len="med" w="med" type="none"/>
          </a:ln>
        </p:spPr>
      </p:cxnSp>
      <p:sp>
        <p:nvSpPr>
          <p:cNvPr id="337" name="Google Shape;337;p77"/>
          <p:cNvSpPr/>
          <p:nvPr/>
        </p:nvSpPr>
        <p:spPr>
          <a:xfrm>
            <a:off x="6236076" y="4187125"/>
            <a:ext cx="1564500" cy="274200"/>
          </a:xfrm>
          <a:prstGeom prst="roundRect">
            <a:avLst>
              <a:gd fmla="val 16667" name="adj"/>
            </a:avLst>
          </a:prstGeom>
          <a:solidFill>
            <a:srgbClr val="4CA3FF"/>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sz="1600">
                <a:solidFill>
                  <a:schemeClr val="lt1"/>
                </a:solidFill>
                <a:latin typeface="Inter Tight Medium"/>
                <a:ea typeface="Inter Tight Medium"/>
                <a:cs typeface="Inter Tight Medium"/>
                <a:sym typeface="Inter Tight Medium"/>
              </a:rPr>
              <a:t>discoverability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